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70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5143500" type="screen16x9"/>
  <p:notesSz cx="5143500" cy="9144000"/>
  <p:embeddedFontLst>
    <p:embeddedFont>
      <p:font typeface="Barlow" panose="00000500000000000000" pitchFamily="2" charset="0"/>
      <p:regular r:id="rId21"/>
      <p:bold r:id="rId22"/>
      <p:italic r:id="rId23"/>
      <p:boldItalic r:id="rId24"/>
    </p:embeddedFont>
    <p:embeddedFont>
      <p:font typeface="Spline Sans Bold" pitchFamily="2" charset="0"/>
      <p:bold r:id="rId25"/>
    </p:embeddedFont>
    <p:embeddedFont>
      <p:font typeface="Spline Sans Light" pitchFamily="2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1819E-D7FB-4FE0-B7A4-2E057A59E6B9}" v="1" dt="2026-05-12T20:37:56.7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8" d="100"/>
          <a:sy n="138" d="100"/>
        </p:scale>
        <p:origin x="13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99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8631E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69023" y="1657871"/>
            <a:ext cx="4634954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BSOOB Transit: FY 2027 Budget Presentation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3969023" y="2746549"/>
            <a:ext cx="4634954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Old Orchard Beach Town Council · Fiscal Year 2027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3969023" y="3166988"/>
            <a:ext cx="1294284" cy="318641"/>
          </a:xfrm>
          <a:prstGeom prst="roundRect">
            <a:avLst>
              <a:gd name="adj" fmla="val 58111"/>
            </a:avLst>
          </a:prstGeom>
          <a:noFill/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4075881" y="3227561"/>
            <a:ext cx="1080567" cy="197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F2F6F2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7-MINUTE BRIEFING</a:t>
            </a:r>
            <a:endParaRPr lang="en-US" sz="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023" y="486073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Leverage Story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828452" y="931813"/>
            <a:ext cx="7487022" cy="591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650"/>
              </a:lnSpc>
              <a:buNone/>
            </a:pPr>
            <a:r>
              <a:rPr lang="en-US" sz="3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region invests $1. The Return?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540023" y="1831777"/>
            <a:ext cx="2559397" cy="509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$3</a:t>
            </a:r>
            <a:endParaRPr lang="en-US" sz="4000" dirty="0"/>
          </a:p>
        </p:txBody>
      </p:sp>
      <p:sp>
        <p:nvSpPr>
          <p:cNvPr id="5" name="Text 3"/>
          <p:cNvSpPr/>
          <p:nvPr/>
        </p:nvSpPr>
        <p:spPr>
          <a:xfrm>
            <a:off x="938808" y="2533724"/>
            <a:ext cx="176182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Federal &amp; State Match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540023" y="2840608"/>
            <a:ext cx="2559397" cy="740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Every local dollar spent by  BSOOB Transit attracts nearly $3 in Federal and State grant support.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292301" y="1831777"/>
            <a:ext cx="2559397" cy="509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$5</a:t>
            </a:r>
            <a:endParaRPr lang="en-US" sz="4000" dirty="0"/>
          </a:p>
        </p:txBody>
      </p:sp>
      <p:sp>
        <p:nvSpPr>
          <p:cNvPr id="8" name="Text 6"/>
          <p:cNvSpPr/>
          <p:nvPr/>
        </p:nvSpPr>
        <p:spPr>
          <a:xfrm>
            <a:off x="3714750" y="2533724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Economic Return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292301" y="2840608"/>
            <a:ext cx="2559397" cy="740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Per APTA's 2026 report, every $1 in public transit investment generates $5 in local economic activity.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6044580" y="1831777"/>
            <a:ext cx="2559397" cy="509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4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57%</a:t>
            </a:r>
            <a:endParaRPr lang="en-US" sz="4000" dirty="0"/>
          </a:p>
        </p:txBody>
      </p:sp>
      <p:sp>
        <p:nvSpPr>
          <p:cNvPr id="11" name="Text 9"/>
          <p:cNvSpPr/>
          <p:nvPr/>
        </p:nvSpPr>
        <p:spPr>
          <a:xfrm>
            <a:off x="6297588" y="2533724"/>
            <a:ext cx="205330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Grant-Funded Operations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044580" y="2840608"/>
            <a:ext cx="2559397" cy="740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More than half of BSOOB's operating budget is covered by external grants — keeping local contributions low.</a:t>
            </a:r>
            <a:endParaRPr lang="en-US" sz="1200" dirty="0"/>
          </a:p>
        </p:txBody>
      </p:sp>
      <p:sp>
        <p:nvSpPr>
          <p:cNvPr id="13" name="Shape 11"/>
          <p:cNvSpPr/>
          <p:nvPr/>
        </p:nvSpPr>
        <p:spPr>
          <a:xfrm>
            <a:off x="540023" y="3754859"/>
            <a:ext cx="8063954" cy="902568"/>
          </a:xfrm>
          <a:prstGeom prst="roundRect">
            <a:avLst>
              <a:gd name="adj" fmla="val 25644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83" y="3993654"/>
            <a:ext cx="192881" cy="15426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041425" y="3947666"/>
            <a:ext cx="7408292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BSOOB Transit doesn't just move people — it multiplies the value of every public dollar Old Orchard Beach invests. Source: APTA, Public Transportation's Economic Return Report (2026).</a:t>
            </a:r>
            <a:endParaRPr lang="en-US" sz="1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69023" y="519782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Our People</a:t>
            </a:r>
            <a:endParaRPr lang="en-US" sz="1350" dirty="0"/>
          </a:p>
        </p:txBody>
      </p:sp>
      <p:sp>
        <p:nvSpPr>
          <p:cNvPr id="4" name="Text 1"/>
          <p:cNvSpPr/>
          <p:nvPr/>
        </p:nvSpPr>
        <p:spPr>
          <a:xfrm>
            <a:off x="3969023" y="795784"/>
            <a:ext cx="4634954" cy="1285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Investing in Drivers and Mechanics Means Reliable Service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3969023" y="2313087"/>
            <a:ext cx="4634954" cy="987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Labor represents 73% of our budget — not an inefficiency, but a commitment. Competitive wages for drivers and mechanics ensure </a:t>
            </a: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Old Orchard Beach residents can count on service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to Portland, Biddeford, and beyond every day.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3969023" y="3474244"/>
            <a:ext cx="4634954" cy="1149474"/>
          </a:xfrm>
          <a:prstGeom prst="roundRect">
            <a:avLst>
              <a:gd name="adj" fmla="val 20136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3283" y="3713038"/>
            <a:ext cx="192881" cy="1542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470425" y="3667051"/>
            <a:ext cx="3979292" cy="740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well-staffed transit agency is a reliable one. Retention and recruitment investment today prevents service disruptions tomorrow.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80938" y="432122"/>
            <a:ext cx="1526977" cy="19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Our People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480938" y="671885"/>
            <a:ext cx="7475041" cy="381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Retention &amp; Reliability: A Strategic Labor Investment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480938" y="1237208"/>
            <a:ext cx="8182124" cy="415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FY 2027 budget reflects a deliberate commitment to workforce stability — not just a cost increase, but a strategy to protect service quality and maximize the return on our capital investments.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480938" y="1790551"/>
            <a:ext cx="2645792" cy="2031950"/>
          </a:xfrm>
          <a:prstGeom prst="roundRect">
            <a:avLst>
              <a:gd name="adj" fmla="val 4500"/>
            </a:avLst>
          </a:prstGeom>
          <a:solidFill>
            <a:srgbClr val="28631E">
              <a:alpha val="75000"/>
            </a:srgbClr>
          </a:solidFill>
          <a:ln w="19050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461888" y="1790551"/>
            <a:ext cx="76200" cy="2031950"/>
          </a:xfrm>
          <a:prstGeom prst="roundRect">
            <a:avLst>
              <a:gd name="adj" fmla="val 270527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694506" y="1946970"/>
            <a:ext cx="1526977" cy="19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Market Alignment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94506" y="2211214"/>
            <a:ext cx="2275805" cy="1454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Driver and support staff wages are budgeted at $1,337,798, reflecting current collective bargaining agreements (CBA) and market adjustments. Competitive pay is the foundation of a stable, professional workforce.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249067" y="1790551"/>
            <a:ext cx="2645792" cy="2031950"/>
          </a:xfrm>
          <a:prstGeom prst="roundRect">
            <a:avLst>
              <a:gd name="adj" fmla="val 4500"/>
            </a:avLst>
          </a:prstGeom>
          <a:solidFill>
            <a:srgbClr val="28631E">
              <a:alpha val="75000"/>
            </a:srgbClr>
          </a:solidFill>
          <a:ln w="19050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8"/>
          <p:cNvSpPr/>
          <p:nvPr/>
        </p:nvSpPr>
        <p:spPr>
          <a:xfrm>
            <a:off x="3230017" y="1790551"/>
            <a:ext cx="76200" cy="2031950"/>
          </a:xfrm>
          <a:prstGeom prst="roundRect">
            <a:avLst>
              <a:gd name="adj" fmla="val 270527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3462635" y="1946970"/>
            <a:ext cx="1526977" cy="19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Cost of Vacancy</a:t>
            </a:r>
            <a:endParaRPr lang="en-US" sz="1200" dirty="0"/>
          </a:p>
        </p:txBody>
      </p:sp>
      <p:sp>
        <p:nvSpPr>
          <p:cNvPr id="12" name="Text 10"/>
          <p:cNvSpPr/>
          <p:nvPr/>
        </p:nvSpPr>
        <p:spPr>
          <a:xfrm>
            <a:off x="3462635" y="2211214"/>
            <a:ext cx="2275805" cy="1039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High turnover is expensive. Reliance on overtime and the loss of institutional knowledge costs more than competitive wages. Retention is the fiscally responsible choice.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017196" y="1790551"/>
            <a:ext cx="2645792" cy="2031950"/>
          </a:xfrm>
          <a:prstGeom prst="roundRect">
            <a:avLst>
              <a:gd name="adj" fmla="val 4500"/>
            </a:avLst>
          </a:prstGeom>
          <a:solidFill>
            <a:srgbClr val="28631E">
              <a:alpha val="75000"/>
            </a:srgbClr>
          </a:solidFill>
          <a:ln w="19050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Shape 12"/>
          <p:cNvSpPr/>
          <p:nvPr/>
        </p:nvSpPr>
        <p:spPr>
          <a:xfrm>
            <a:off x="5998146" y="1790551"/>
            <a:ext cx="76200" cy="2031950"/>
          </a:xfrm>
          <a:prstGeom prst="roundRect">
            <a:avLst>
              <a:gd name="adj" fmla="val 270527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6230764" y="1946970"/>
            <a:ext cx="1526977" cy="190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Total Labor Impact</a:t>
            </a:r>
            <a:endParaRPr lang="en-US" sz="1200" dirty="0"/>
          </a:p>
        </p:txBody>
      </p:sp>
      <p:sp>
        <p:nvSpPr>
          <p:cNvPr id="16" name="Text 14"/>
          <p:cNvSpPr/>
          <p:nvPr/>
        </p:nvSpPr>
        <p:spPr>
          <a:xfrm>
            <a:off x="6230764" y="2211214"/>
            <a:ext cx="2275805" cy="12470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Combined wages and benefits total $3,304,225. A stable workforce ensures that BSOOB's federal capital investments — including new electric buses — are operated by trained, experienced professionals.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480938" y="3960168"/>
            <a:ext cx="8182124" cy="751136"/>
          </a:xfrm>
          <a:prstGeom prst="roundRect">
            <a:avLst>
              <a:gd name="adj" fmla="val 27444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06" y="4168750"/>
            <a:ext cx="171748" cy="137368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927422" y="4116809"/>
            <a:ext cx="7598271" cy="4156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Competitive wages today prevent service disruptions tomorrow — protecting both riders and the region's investment in modern transit infrastructure.</a:t>
            </a:r>
            <a:endParaRPr lang="en-US" sz="10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1142" y="387548"/>
            <a:ext cx="1415504" cy="170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New Pricing Structure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801142" y="597471"/>
            <a:ext cx="7213625" cy="341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Fairer, Clearer Pricing Model for Campground Partners</a:t>
            </a:r>
            <a:endParaRPr lang="en-US" sz="2150" dirty="0"/>
          </a:p>
        </p:txBody>
      </p:sp>
      <p:sp>
        <p:nvSpPr>
          <p:cNvPr id="4" name="Text 2"/>
          <p:cNvSpPr/>
          <p:nvPr/>
        </p:nvSpPr>
        <p:spPr>
          <a:xfrm>
            <a:off x="801142" y="1085999"/>
            <a:ext cx="7541642" cy="529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Starting in FY 2027, BSOOB Transit implemented a new pricing matrix for Trolley service contracts. The new model accounts for two key factors — the size of the campground (number of sites) and the frequency of service — replacing the previous flat-rate approach with a structure that is more equitable and easier for partners to understand.</a:t>
            </a:r>
            <a:endParaRPr lang="en-US" sz="950" dirty="0"/>
          </a:p>
        </p:txBody>
      </p:sp>
      <p:sp>
        <p:nvSpPr>
          <p:cNvPr id="5" name="Shape 3"/>
          <p:cNvSpPr/>
          <p:nvPr/>
        </p:nvSpPr>
        <p:spPr>
          <a:xfrm>
            <a:off x="801142" y="1836390"/>
            <a:ext cx="3620839" cy="896466"/>
          </a:xfrm>
          <a:prstGeom prst="roundRect">
            <a:avLst>
              <a:gd name="adj" fmla="val 20574"/>
            </a:avLst>
          </a:prstGeom>
          <a:solidFill>
            <a:srgbClr val="28631E"/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938361" y="1973610"/>
            <a:ext cx="1366242" cy="170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Campground Size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938361" y="2242319"/>
            <a:ext cx="3346400" cy="35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Tiered by number of sites: small (under 100 sites), medium (100–299 sites), and large (300+ sites).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801142" y="2830785"/>
            <a:ext cx="3620839" cy="896466"/>
          </a:xfrm>
          <a:prstGeom prst="roundRect">
            <a:avLst>
              <a:gd name="adj" fmla="val 20574"/>
            </a:avLst>
          </a:prstGeom>
          <a:solidFill>
            <a:srgbClr val="28631E"/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938361" y="2968005"/>
            <a:ext cx="1366242" cy="170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Service Frequency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938361" y="3236714"/>
            <a:ext cx="3346400" cy="35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Priced by how often the trolley serves the stop: standard, frequent, or premium frequency.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4726632" y="1836390"/>
            <a:ext cx="3620839" cy="1073125"/>
          </a:xfrm>
          <a:prstGeom prst="roundRect">
            <a:avLst>
              <a:gd name="adj" fmla="val 6391"/>
            </a:avLst>
          </a:prstGeom>
          <a:solidFill>
            <a:srgbClr val="28631E">
              <a:alpha val="75000"/>
            </a:srgbClr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4712345" y="1836390"/>
            <a:ext cx="57150" cy="1073125"/>
          </a:xfrm>
          <a:prstGeom prst="roundRect">
            <a:avLst>
              <a:gd name="adj" fmla="val 322734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4906714" y="1973610"/>
            <a:ext cx="1366242" cy="170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More Equitable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4906714" y="2242319"/>
            <a:ext cx="3303538" cy="529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Larger campgrounds with more frequent service pay proportionally more, while smaller partners pay less than before.</a:t>
            </a:r>
            <a:endParaRPr lang="en-US" sz="950" dirty="0"/>
          </a:p>
        </p:txBody>
      </p:sp>
      <p:sp>
        <p:nvSpPr>
          <p:cNvPr id="15" name="Shape 13"/>
          <p:cNvSpPr/>
          <p:nvPr/>
        </p:nvSpPr>
        <p:spPr>
          <a:xfrm>
            <a:off x="4726632" y="3007444"/>
            <a:ext cx="3620839" cy="896466"/>
          </a:xfrm>
          <a:prstGeom prst="roundRect">
            <a:avLst>
              <a:gd name="adj" fmla="val 7650"/>
            </a:avLst>
          </a:prstGeom>
          <a:solidFill>
            <a:srgbClr val="28631E">
              <a:alpha val="75000"/>
            </a:srgbClr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4"/>
          <p:cNvSpPr/>
          <p:nvPr/>
        </p:nvSpPr>
        <p:spPr>
          <a:xfrm>
            <a:off x="4712345" y="3007444"/>
            <a:ext cx="57150" cy="896466"/>
          </a:xfrm>
          <a:prstGeom prst="roundRect">
            <a:avLst>
              <a:gd name="adj" fmla="val 322734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7" name="Text 15"/>
          <p:cNvSpPr/>
          <p:nvPr/>
        </p:nvSpPr>
        <p:spPr>
          <a:xfrm>
            <a:off x="4906714" y="3144664"/>
            <a:ext cx="1366242" cy="170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Easier to Understand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4906714" y="3413373"/>
            <a:ext cx="3303538" cy="35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Partners can see exactly how their rate is calculated — no more opaque flat fees.</a:t>
            </a:r>
            <a:endParaRPr lang="en-US" sz="950" dirty="0"/>
          </a:p>
        </p:txBody>
      </p:sp>
      <p:sp>
        <p:nvSpPr>
          <p:cNvPr id="19" name="Shape 17"/>
          <p:cNvSpPr/>
          <p:nvPr/>
        </p:nvSpPr>
        <p:spPr>
          <a:xfrm>
            <a:off x="801142" y="4124325"/>
            <a:ext cx="7541642" cy="631627"/>
          </a:xfrm>
          <a:prstGeom prst="roundRect">
            <a:avLst>
              <a:gd name="adj" fmla="val 29201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74" y="4308500"/>
            <a:ext cx="153665" cy="122932"/>
          </a:xfrm>
          <a:prstGeom prst="rect">
            <a:avLst/>
          </a:prstGeom>
        </p:spPr>
      </p:pic>
      <p:sp>
        <p:nvSpPr>
          <p:cNvPr id="21" name="Text 18"/>
          <p:cNvSpPr/>
          <p:nvPr/>
        </p:nvSpPr>
        <p:spPr>
          <a:xfrm>
            <a:off x="1200671" y="4252987"/>
            <a:ext cx="7019181" cy="35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This pricing update was developed after an analysis found that some properties were paying vastly different fees for comparable service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722" y="410394"/>
            <a:ext cx="1634133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Summary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14722" y="670694"/>
            <a:ext cx="6125617" cy="408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This Budget Is the Right Investment</a:t>
            </a:r>
            <a:endParaRPr lang="en-US" sz="2550" dirty="0"/>
          </a:p>
        </p:txBody>
      </p:sp>
      <p:sp>
        <p:nvSpPr>
          <p:cNvPr id="4" name="Shape 2"/>
          <p:cNvSpPr/>
          <p:nvPr/>
        </p:nvSpPr>
        <p:spPr>
          <a:xfrm>
            <a:off x="514722" y="1289447"/>
            <a:ext cx="3987180" cy="1651769"/>
          </a:xfrm>
          <a:prstGeom prst="roundRect">
            <a:avLst>
              <a:gd name="adj" fmla="val 13356"/>
            </a:avLst>
          </a:prstGeom>
          <a:solidFill>
            <a:srgbClr val="28631E"/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3"/>
          <p:cNvSpPr/>
          <p:nvPr/>
        </p:nvSpPr>
        <p:spPr>
          <a:xfrm>
            <a:off x="676052" y="1450777"/>
            <a:ext cx="441201" cy="441201"/>
          </a:xfrm>
          <a:prstGeom prst="roundRect">
            <a:avLst>
              <a:gd name="adj" fmla="val 12951984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347" y="1572071"/>
            <a:ext cx="198537" cy="19853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76052" y="2032099"/>
            <a:ext cx="2035150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Trolley Service Leadership</a:t>
            </a:r>
            <a:endParaRPr lang="en-US" sz="1250" dirty="0"/>
          </a:p>
        </p:txBody>
      </p:sp>
      <p:sp>
        <p:nvSpPr>
          <p:cNvPr id="8" name="Text 5"/>
          <p:cNvSpPr/>
          <p:nvPr/>
        </p:nvSpPr>
        <p:spPr>
          <a:xfrm>
            <a:off x="676052" y="2255143"/>
            <a:ext cx="3664521" cy="704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Old Orchard Beach Trolleys delivered 94,000 rides in FY 2026, making it one of Maine's top seasonal transit services.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4642024" y="1289447"/>
            <a:ext cx="3987254" cy="1651769"/>
          </a:xfrm>
          <a:prstGeom prst="roundRect">
            <a:avLst>
              <a:gd name="adj" fmla="val 13356"/>
            </a:avLst>
          </a:prstGeom>
          <a:solidFill>
            <a:srgbClr val="28631E"/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Shape 7"/>
          <p:cNvSpPr/>
          <p:nvPr/>
        </p:nvSpPr>
        <p:spPr>
          <a:xfrm>
            <a:off x="4803353" y="1450777"/>
            <a:ext cx="441201" cy="441201"/>
          </a:xfrm>
          <a:prstGeom prst="roundRect">
            <a:avLst>
              <a:gd name="adj" fmla="val 12951984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24648" y="1572071"/>
            <a:ext cx="198537" cy="19853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803353" y="2032099"/>
            <a:ext cx="1634133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Grant Leverage</a:t>
            </a:r>
            <a:endParaRPr lang="en-US" sz="1250" dirty="0"/>
          </a:p>
        </p:txBody>
      </p:sp>
      <p:sp>
        <p:nvSpPr>
          <p:cNvPr id="13" name="Text 9"/>
          <p:cNvSpPr/>
          <p:nvPr/>
        </p:nvSpPr>
        <p:spPr>
          <a:xfrm>
            <a:off x="4803353" y="2320454"/>
            <a:ext cx="3664595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Every local dollar unlocks nearly $3 in Federal and State support.</a:t>
            </a:r>
            <a:endParaRPr lang="en-US" sz="1150" dirty="0"/>
          </a:p>
        </p:txBody>
      </p:sp>
      <p:sp>
        <p:nvSpPr>
          <p:cNvPr id="14" name="Shape 10"/>
          <p:cNvSpPr/>
          <p:nvPr/>
        </p:nvSpPr>
        <p:spPr>
          <a:xfrm>
            <a:off x="514722" y="3081338"/>
            <a:ext cx="3987180" cy="1651769"/>
          </a:xfrm>
          <a:prstGeom prst="roundRect">
            <a:avLst>
              <a:gd name="adj" fmla="val 13356"/>
            </a:avLst>
          </a:prstGeom>
          <a:solidFill>
            <a:srgbClr val="28631E"/>
          </a:solidFill>
          <a:ln w="14288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Shape 11"/>
          <p:cNvSpPr/>
          <p:nvPr/>
        </p:nvSpPr>
        <p:spPr>
          <a:xfrm>
            <a:off x="676052" y="3242667"/>
            <a:ext cx="441201" cy="441201"/>
          </a:xfrm>
          <a:prstGeom prst="roundRect">
            <a:avLst>
              <a:gd name="adj" fmla="val 12951984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7347" y="3363962"/>
            <a:ext cx="198537" cy="19853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76052" y="3823990"/>
            <a:ext cx="1634133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Fiscal Discipline</a:t>
            </a:r>
            <a:endParaRPr lang="en-US" sz="1250" dirty="0"/>
          </a:p>
        </p:txBody>
      </p:sp>
      <p:sp>
        <p:nvSpPr>
          <p:cNvPr id="18" name="Text 13"/>
          <p:cNvSpPr/>
          <p:nvPr/>
        </p:nvSpPr>
        <p:spPr>
          <a:xfrm>
            <a:off x="676052" y="4112344"/>
            <a:ext cx="3664521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Near-balanced operations at $4.47M revenue vs. $4.5M in expenses.</a:t>
            </a:r>
            <a:endParaRPr lang="en-US" sz="1150" dirty="0"/>
          </a:p>
        </p:txBody>
      </p:sp>
      <p:sp>
        <p:nvSpPr>
          <p:cNvPr id="19" name="Shape 14"/>
          <p:cNvSpPr/>
          <p:nvPr/>
        </p:nvSpPr>
        <p:spPr>
          <a:xfrm>
            <a:off x="4642024" y="3081338"/>
            <a:ext cx="3987254" cy="1651769"/>
          </a:xfrm>
          <a:prstGeom prst="roundRect">
            <a:avLst>
              <a:gd name="adj" fmla="val 13356"/>
            </a:avLst>
          </a:prstGeom>
          <a:solidFill>
            <a:srgbClr val="28631E"/>
          </a:solidFill>
          <a:ln w="14288">
            <a:solidFill>
              <a:srgbClr val="CACEC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0" name="Shape 15"/>
          <p:cNvSpPr/>
          <p:nvPr/>
        </p:nvSpPr>
        <p:spPr>
          <a:xfrm>
            <a:off x="4803353" y="3242667"/>
            <a:ext cx="441201" cy="441201"/>
          </a:xfrm>
          <a:prstGeom prst="roundRect">
            <a:avLst>
              <a:gd name="adj" fmla="val 12951984"/>
            </a:avLst>
          </a:prstGeom>
          <a:solidFill>
            <a:srgbClr val="CACEC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4648" y="3363962"/>
            <a:ext cx="198537" cy="19853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803353" y="3823990"/>
            <a:ext cx="1760041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Equitable Partnerships</a:t>
            </a:r>
            <a:endParaRPr lang="en-US" sz="1250" dirty="0"/>
          </a:p>
        </p:txBody>
      </p:sp>
      <p:sp>
        <p:nvSpPr>
          <p:cNvPr id="23" name="Text 17"/>
          <p:cNvSpPr/>
          <p:nvPr/>
        </p:nvSpPr>
        <p:spPr>
          <a:xfrm>
            <a:off x="4803353" y="4112344"/>
            <a:ext cx="3664595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new pricing matrix ensures campground partners pay fairly based on size and service frequency.</a:t>
            </a:r>
            <a:endParaRPr lang="en-US" sz="11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2529" y="499170"/>
            <a:ext cx="2928491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FY 2027 · Old Orchard Beach Town Council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472529" y="733946"/>
            <a:ext cx="3000375" cy="3750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Thank You</a:t>
            </a:r>
            <a:endParaRPr lang="en-US" sz="2350" dirty="0"/>
          </a:p>
        </p:txBody>
      </p:sp>
      <p:sp>
        <p:nvSpPr>
          <p:cNvPr id="4" name="Text 2"/>
          <p:cNvSpPr/>
          <p:nvPr/>
        </p:nvSpPr>
        <p:spPr>
          <a:xfrm>
            <a:off x="472529" y="1286173"/>
            <a:ext cx="8198941" cy="607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 appreciate the Council's continued partnership and support. Old Orchard Beach's investment in BSOOB Transit is central to the region's seasonal economy — and every dollar Old Orchard Beach contributes is matched equally by Biddeford and Saco, tripling the regional impact before a single federal dollar is counted.</a:t>
            </a:r>
            <a:endParaRPr lang="en-US" sz="1050" dirty="0"/>
          </a:p>
        </p:txBody>
      </p:sp>
      <p:sp>
        <p:nvSpPr>
          <p:cNvPr id="5" name="Shape 3"/>
          <p:cNvSpPr/>
          <p:nvPr/>
        </p:nvSpPr>
        <p:spPr>
          <a:xfrm>
            <a:off x="375345" y="2026518"/>
            <a:ext cx="2679278" cy="1542380"/>
          </a:xfrm>
          <a:prstGeom prst="roundRect">
            <a:avLst>
              <a:gd name="adj" fmla="val 21009"/>
            </a:avLst>
          </a:prstGeom>
          <a:solidFill>
            <a:srgbClr val="16FFBB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510332" y="2144613"/>
            <a:ext cx="1723951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00000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Old Orchard Beach's Ask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510332" y="2450232"/>
            <a:ext cx="2409304" cy="4049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Municipal Contribution:</a:t>
            </a:r>
            <a:r>
              <a:rPr lang="en-US" sz="105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$352,800</a:t>
            </a:r>
            <a:endParaRPr lang="en-US" sz="1050" dirty="0"/>
          </a:p>
          <a:p>
            <a:pPr marL="0" indent="0" algn="l">
              <a:lnSpc>
                <a:spcPts val="15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Trolley Capital Cost:</a:t>
            </a:r>
            <a:r>
              <a:rPr lang="en-US" sz="105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$0</a:t>
            </a:r>
            <a:endParaRPr lang="en-US" sz="1050" dirty="0"/>
          </a:p>
        </p:txBody>
      </p:sp>
      <p:sp>
        <p:nvSpPr>
          <p:cNvPr id="8" name="Shape 6"/>
          <p:cNvSpPr/>
          <p:nvPr/>
        </p:nvSpPr>
        <p:spPr>
          <a:xfrm>
            <a:off x="3194372" y="2026518"/>
            <a:ext cx="2764631" cy="1542380"/>
          </a:xfrm>
          <a:prstGeom prst="roundRect">
            <a:avLst>
              <a:gd name="adj" fmla="val 21009"/>
            </a:avLst>
          </a:prstGeom>
          <a:solidFill>
            <a:srgbClr val="1F2937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3329360" y="2144613"/>
            <a:ext cx="1500188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Multiplier Effect</a:t>
            </a:r>
            <a:endParaRPr lang="en-US" sz="1150" dirty="0"/>
          </a:p>
        </p:txBody>
      </p:sp>
      <p:sp>
        <p:nvSpPr>
          <p:cNvPr id="10" name="Text 8"/>
          <p:cNvSpPr/>
          <p:nvPr/>
        </p:nvSpPr>
        <p:spPr>
          <a:xfrm>
            <a:off x="3329360" y="2450232"/>
            <a:ext cx="2494657" cy="1012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Old Orchard Beach's $352,800 is matched by Biddeford and Saco — unlocking federal grants at a 9:1 ratio. Every dollar Old Orchard Beach invests generates $15 in regional economic activity (APTA, 2026).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6195938" y="2144613"/>
            <a:ext cx="1500188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Questions?</a:t>
            </a:r>
            <a:endParaRPr lang="en-US" sz="1150" dirty="0"/>
          </a:p>
        </p:txBody>
      </p:sp>
      <p:sp>
        <p:nvSpPr>
          <p:cNvPr id="12" name="Text 10"/>
          <p:cNvSpPr/>
          <p:nvPr/>
        </p:nvSpPr>
        <p:spPr>
          <a:xfrm>
            <a:off x="6195938" y="2450232"/>
            <a:ext cx="2484909" cy="607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We welcome any questions on the FY 2027 budget, the new trolley pricing structure, or campground partnership contracts.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472529" y="3701802"/>
            <a:ext cx="8198941" cy="942529"/>
          </a:xfrm>
          <a:prstGeom prst="roundRect">
            <a:avLst>
              <a:gd name="adj" fmla="val 21487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16" y="3904729"/>
            <a:ext cx="168771" cy="134987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911275" y="3853607"/>
            <a:ext cx="7625209" cy="6169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⚠️</a:t>
            </a:r>
            <a:r>
              <a:rPr lang="en-US" sz="10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Important: By charter, all three member communities — Old Orchard Beach, Biddeford, and Saco — must contribute equally. A budget cut by Old Orchard Beach is not a one-to-one reduction: it triggers matching reductions from Biddeford and Saco, resulting in a three-fold loss to the transit system's operating capacity — including the Seasonal Trolley.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75109" y="396553"/>
            <a:ext cx="1426071" cy="16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FY 2026 Year in Review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875109" y="601638"/>
            <a:ext cx="5818882" cy="3348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BSOOB Transit: A Year of Connection &amp; Growth</a:t>
            </a:r>
            <a:endParaRPr lang="en-US" sz="2100" dirty="0"/>
          </a:p>
        </p:txBody>
      </p:sp>
      <p:sp>
        <p:nvSpPr>
          <p:cNvPr id="4" name="Text 2"/>
          <p:cNvSpPr/>
          <p:nvPr/>
        </p:nvSpPr>
        <p:spPr>
          <a:xfrm>
            <a:off x="875109" y="1077739"/>
            <a:ext cx="7393781" cy="1717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Before looking ahead to FY 2027, here's where we stand — a system delivering real results for the Biddeford Saco Old Orchard Beach region.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875109" y="1415653"/>
            <a:ext cx="3638029" cy="39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285K+</a:t>
            </a:r>
            <a:endParaRPr lang="en-US" sz="3100" dirty="0"/>
          </a:p>
        </p:txBody>
      </p:sp>
      <p:sp>
        <p:nvSpPr>
          <p:cNvPr id="6" name="Text 4"/>
          <p:cNvSpPr/>
          <p:nvPr/>
        </p:nvSpPr>
        <p:spPr>
          <a:xfrm>
            <a:off x="2024360" y="1944365"/>
            <a:ext cx="1339453" cy="16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Passenger Trips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875109" y="2168277"/>
            <a:ext cx="3638029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Projected to exceed 285,000 trips in FY 2026 based on current ridership trends.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4630862" y="1415653"/>
            <a:ext cx="3638029" cy="39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25,000+</a:t>
            </a:r>
            <a:endParaRPr lang="en-US" sz="3100" dirty="0"/>
          </a:p>
        </p:txBody>
      </p:sp>
      <p:sp>
        <p:nvSpPr>
          <p:cNvPr id="9" name="Text 7"/>
          <p:cNvSpPr/>
          <p:nvPr/>
        </p:nvSpPr>
        <p:spPr>
          <a:xfrm>
            <a:off x="5780112" y="1944365"/>
            <a:ext cx="1339453" cy="16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Revenue Hours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4630862" y="2168277"/>
            <a:ext cx="3638029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Scheduled revenue service hours successfully delivered across the tri-city area.</a:t>
            </a:r>
            <a:endParaRPr lang="en-US" sz="900" dirty="0"/>
          </a:p>
        </p:txBody>
      </p:sp>
      <p:sp>
        <p:nvSpPr>
          <p:cNvPr id="11" name="Text 9"/>
          <p:cNvSpPr/>
          <p:nvPr/>
        </p:nvSpPr>
        <p:spPr>
          <a:xfrm>
            <a:off x="875109" y="2760390"/>
            <a:ext cx="3638029" cy="39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30+</a:t>
            </a:r>
            <a:endParaRPr lang="en-US" sz="3100" dirty="0"/>
          </a:p>
        </p:txBody>
      </p:sp>
      <p:sp>
        <p:nvSpPr>
          <p:cNvPr id="12" name="Text 10"/>
          <p:cNvSpPr/>
          <p:nvPr/>
        </p:nvSpPr>
        <p:spPr>
          <a:xfrm>
            <a:off x="2024360" y="3289102"/>
            <a:ext cx="1339453" cy="16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Local Partnerships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875109" y="3513013"/>
            <a:ext cx="3638029" cy="515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Contracted stops and advertising partnerships with Saco and Old Orchard Beach businesses including MaineHealth Sun Outdoors, Jimmy the Greeks, and Ready Seafood.</a:t>
            </a:r>
            <a:endParaRPr lang="en-US" sz="900" dirty="0"/>
          </a:p>
        </p:txBody>
      </p:sp>
      <p:sp>
        <p:nvSpPr>
          <p:cNvPr id="14" name="Text 12"/>
          <p:cNvSpPr/>
          <p:nvPr/>
        </p:nvSpPr>
        <p:spPr>
          <a:xfrm>
            <a:off x="4630862" y="2760390"/>
            <a:ext cx="3638029" cy="397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3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7</a:t>
            </a:r>
            <a:endParaRPr lang="en-US" sz="3100" dirty="0"/>
          </a:p>
        </p:txBody>
      </p:sp>
      <p:sp>
        <p:nvSpPr>
          <p:cNvPr id="15" name="Text 13"/>
          <p:cNvSpPr/>
          <p:nvPr/>
        </p:nvSpPr>
        <p:spPr>
          <a:xfrm>
            <a:off x="5780112" y="3289102"/>
            <a:ext cx="1339453" cy="1674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00"/>
              </a:lnSpc>
              <a:buNone/>
            </a:pPr>
            <a:r>
              <a:rPr lang="en-US" sz="10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Essential Routes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4630862" y="3513013"/>
            <a:ext cx="3638029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9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Route 60 (Portland) and the Old Orchard Beach Trolleys remain the backbone of the regional workforce and seasonal economy.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875109" y="4134148"/>
            <a:ext cx="7393781" cy="612800"/>
          </a:xfrm>
          <a:prstGeom prst="roundRect">
            <a:avLst>
              <a:gd name="adj" fmla="val 29508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660" y="4312667"/>
            <a:ext cx="150688" cy="120551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266899" y="4258419"/>
            <a:ext cx="6881440" cy="3434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These results reflect a system that works — and a community that depends on it. FY 2027 investments are designed to build on this momentum.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023" y="665038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What We'll Cover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540023" y="941040"/>
            <a:ext cx="6278389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A Budget Built Around Your Community</a:t>
            </a:r>
            <a:endParaRPr lang="en-US" sz="2700" dirty="0"/>
          </a:p>
        </p:txBody>
      </p:sp>
      <p:sp>
        <p:nvSpPr>
          <p:cNvPr id="4" name="Text 2"/>
          <p:cNvSpPr/>
          <p:nvPr/>
        </p:nvSpPr>
        <p:spPr>
          <a:xfrm>
            <a:off x="540023" y="1601093"/>
            <a:ext cx="8063954" cy="4938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FY 2027 focuses on the Seasonal Trolley service that is central to Old Orchard Beach's economy, a new equitable pricing structure for campground partners, leveraging federal dollars, and maintaining near-balanced operations.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40023" y="2268438"/>
            <a:ext cx="30859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01</a:t>
            </a:r>
            <a:endParaRPr lang="en-US" sz="1200" dirty="0"/>
          </a:p>
        </p:txBody>
      </p:sp>
      <p:sp>
        <p:nvSpPr>
          <p:cNvPr id="6" name="Shape 4"/>
          <p:cNvSpPr/>
          <p:nvPr/>
        </p:nvSpPr>
        <p:spPr>
          <a:xfrm>
            <a:off x="540023" y="2511623"/>
            <a:ext cx="3954810" cy="19050"/>
          </a:xfrm>
          <a:prstGeom prst="rect">
            <a:avLst/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5"/>
          <p:cNvSpPr/>
          <p:nvPr/>
        </p:nvSpPr>
        <p:spPr>
          <a:xfrm>
            <a:off x="540023" y="2626816"/>
            <a:ext cx="171450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Budget Overview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540023" y="2933700"/>
            <a:ext cx="3954810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FY 2026 vs. FY 2027 at a glance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649093" y="2268438"/>
            <a:ext cx="30859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02</a:t>
            </a:r>
            <a:endParaRPr lang="en-US" sz="1200" dirty="0"/>
          </a:p>
        </p:txBody>
      </p:sp>
      <p:sp>
        <p:nvSpPr>
          <p:cNvPr id="10" name="Shape 8"/>
          <p:cNvSpPr/>
          <p:nvPr/>
        </p:nvSpPr>
        <p:spPr>
          <a:xfrm>
            <a:off x="4649093" y="2511623"/>
            <a:ext cx="3954884" cy="19050"/>
          </a:xfrm>
          <a:prstGeom prst="rect">
            <a:avLst/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9"/>
          <p:cNvSpPr/>
          <p:nvPr/>
        </p:nvSpPr>
        <p:spPr>
          <a:xfrm>
            <a:off x="4649093" y="2626816"/>
            <a:ext cx="1977777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Seasonal Trolley Service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4649093" y="2933700"/>
            <a:ext cx="3954884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94,000 rides and growing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540023" y="3450580"/>
            <a:ext cx="30859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03</a:t>
            </a: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540023" y="3693765"/>
            <a:ext cx="3954810" cy="19050"/>
          </a:xfrm>
          <a:prstGeom prst="rect">
            <a:avLst/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5" name="Text 13"/>
          <p:cNvSpPr/>
          <p:nvPr/>
        </p:nvSpPr>
        <p:spPr>
          <a:xfrm>
            <a:off x="540023" y="3808958"/>
            <a:ext cx="276488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</a:rPr>
              <a:t>Return to Full Fixed Route Service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40023" y="4115842"/>
            <a:ext cx="3954810" cy="528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Brining back frequency and improving routes for better </a:t>
            </a:r>
            <a:b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</a:b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functionality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649093" y="3450580"/>
            <a:ext cx="308595" cy="19288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Spline Sans Light" pitchFamily="34" charset="0"/>
                <a:ea typeface="Spline Sans Light" pitchFamily="34" charset="-122"/>
                <a:cs typeface="Spline Sans Light" pitchFamily="34" charset="-120"/>
              </a:rPr>
              <a:t>04</a:t>
            </a:r>
            <a:endParaRPr lang="en-US" sz="1200" dirty="0"/>
          </a:p>
        </p:txBody>
      </p:sp>
      <p:sp>
        <p:nvSpPr>
          <p:cNvPr id="18" name="Shape 16"/>
          <p:cNvSpPr/>
          <p:nvPr/>
        </p:nvSpPr>
        <p:spPr>
          <a:xfrm>
            <a:off x="4649093" y="3693765"/>
            <a:ext cx="3954884" cy="19050"/>
          </a:xfrm>
          <a:prstGeom prst="rect">
            <a:avLst/>
          </a:prstGeom>
          <a:solidFill>
            <a:srgbClr val="CACEC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4649093" y="3808958"/>
            <a:ext cx="2178918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Revenue &amp; Expense Drivers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4649093" y="4115842"/>
            <a:ext cx="3954884" cy="246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How we keep local costs in check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5420" y="415305"/>
            <a:ext cx="1473398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Budget Overview</a:t>
            </a:r>
            <a:endParaRPr lang="en-US" sz="1150" dirty="0"/>
          </a:p>
        </p:txBody>
      </p:sp>
      <p:sp>
        <p:nvSpPr>
          <p:cNvPr id="3" name="Text 1"/>
          <p:cNvSpPr/>
          <p:nvPr/>
        </p:nvSpPr>
        <p:spPr>
          <a:xfrm>
            <a:off x="505420" y="645021"/>
            <a:ext cx="4952405" cy="368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FY 2026 vs. FY 2027: By the Numbers</a:t>
            </a:r>
            <a:endParaRPr lang="en-US" sz="2300" dirty="0"/>
          </a:p>
        </p:txBody>
      </p:sp>
      <p:sp>
        <p:nvSpPr>
          <p:cNvPr id="4" name="Shape 2"/>
          <p:cNvSpPr/>
          <p:nvPr/>
        </p:nvSpPr>
        <p:spPr>
          <a:xfrm>
            <a:off x="505420" y="1312441"/>
            <a:ext cx="350565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58" y="1335286"/>
            <a:ext cx="57150" cy="5715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14958" y="1326728"/>
            <a:ext cx="207690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FY 2026</a:t>
            </a:r>
            <a:endParaRPr lang="en-US" sz="450" dirty="0"/>
          </a:p>
        </p:txBody>
      </p:sp>
      <p:sp>
        <p:nvSpPr>
          <p:cNvPr id="7" name="Shape 4"/>
          <p:cNvSpPr/>
          <p:nvPr/>
        </p:nvSpPr>
        <p:spPr>
          <a:xfrm>
            <a:off x="894085" y="1312441"/>
            <a:ext cx="350565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335286"/>
            <a:ext cx="57150" cy="5715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03622" y="1326728"/>
            <a:ext cx="207690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FY 2027</a:t>
            </a:r>
            <a:endParaRPr lang="en-US" sz="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420" y="1462906"/>
            <a:ext cx="3228380" cy="168555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8137" y="1683515"/>
            <a:ext cx="181496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4.11m</a:t>
            </a:r>
            <a:endParaRPr lang="en-US" sz="400" dirty="0"/>
          </a:p>
        </p:txBody>
      </p:sp>
      <p:sp>
        <p:nvSpPr>
          <p:cNvPr id="12" name="Text 7"/>
          <p:cNvSpPr/>
          <p:nvPr/>
        </p:nvSpPr>
        <p:spPr>
          <a:xfrm>
            <a:off x="1179640" y="1570214"/>
            <a:ext cx="151581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4.5m</a:t>
            </a:r>
            <a:endParaRPr lang="en-US" sz="400" dirty="0"/>
          </a:p>
        </p:txBody>
      </p:sp>
      <p:sp>
        <p:nvSpPr>
          <p:cNvPr id="13" name="Text 8"/>
          <p:cNvSpPr/>
          <p:nvPr/>
        </p:nvSpPr>
        <p:spPr>
          <a:xfrm>
            <a:off x="1832269" y="1687326"/>
            <a:ext cx="151581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4.1m</a:t>
            </a:r>
            <a:endParaRPr lang="en-US" sz="400" dirty="0"/>
          </a:p>
        </p:txBody>
      </p:sp>
      <p:sp>
        <p:nvSpPr>
          <p:cNvPr id="14" name="Text 9"/>
          <p:cNvSpPr/>
          <p:nvPr/>
        </p:nvSpPr>
        <p:spPr>
          <a:xfrm>
            <a:off x="2183858" y="1579880"/>
            <a:ext cx="181496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4.47m</a:t>
            </a:r>
            <a:endParaRPr lang="en-US" sz="400" dirty="0"/>
          </a:p>
        </p:txBody>
      </p:sp>
      <p:sp>
        <p:nvSpPr>
          <p:cNvPr id="15" name="Text 10"/>
          <p:cNvSpPr/>
          <p:nvPr/>
        </p:nvSpPr>
        <p:spPr>
          <a:xfrm>
            <a:off x="2854012" y="2612240"/>
            <a:ext cx="146447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945k</a:t>
            </a:r>
            <a:endParaRPr lang="en-US" sz="400" dirty="0"/>
          </a:p>
        </p:txBody>
      </p:sp>
      <p:sp>
        <p:nvSpPr>
          <p:cNvPr id="16" name="Text 11"/>
          <p:cNvSpPr/>
          <p:nvPr/>
        </p:nvSpPr>
        <p:spPr>
          <a:xfrm>
            <a:off x="3203033" y="2578996"/>
            <a:ext cx="181496" cy="90488"/>
          </a:xfrm>
          <a:prstGeom prst="rect">
            <a:avLst/>
          </a:prstGeom>
          <a:noFill/>
          <a:ln/>
        </p:spPr>
        <p:txBody>
          <a:bodyPr wrap="square" lIns="19050" tIns="14288" rIns="14288" bIns="19050" rtlCol="0" anchor="t"/>
          <a:lstStyle/>
          <a:p>
            <a:pPr marL="0" indent="0" algn="l">
              <a:lnSpc>
                <a:spcPts val="400"/>
              </a:lnSpc>
              <a:buNone/>
            </a:pPr>
            <a:r>
              <a:rPr lang="en-US" sz="40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1.06m</a:t>
            </a:r>
            <a:endParaRPr lang="en-US" sz="400" dirty="0"/>
          </a:p>
        </p:txBody>
      </p:sp>
      <p:sp>
        <p:nvSpPr>
          <p:cNvPr id="17" name="Text 12"/>
          <p:cNvSpPr/>
          <p:nvPr/>
        </p:nvSpPr>
        <p:spPr>
          <a:xfrm>
            <a:off x="4738539" y="1298228"/>
            <a:ext cx="1473398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Key Takeaways</a:t>
            </a:r>
            <a:endParaRPr lang="en-US" sz="1150" dirty="0"/>
          </a:p>
        </p:txBody>
      </p:sp>
      <p:sp>
        <p:nvSpPr>
          <p:cNvPr id="18" name="Shape 13"/>
          <p:cNvSpPr/>
          <p:nvPr/>
        </p:nvSpPr>
        <p:spPr>
          <a:xfrm>
            <a:off x="4738539" y="1610544"/>
            <a:ext cx="3904804" cy="986284"/>
          </a:xfrm>
          <a:prstGeom prst="roundRect">
            <a:avLst>
              <a:gd name="adj" fmla="val 6953"/>
            </a:avLst>
          </a:prstGeom>
          <a:solidFill>
            <a:srgbClr val="28631E">
              <a:alpha val="75000"/>
            </a:srgbClr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4724251" y="1610544"/>
            <a:ext cx="57150" cy="986284"/>
          </a:xfrm>
          <a:prstGeom prst="roundRect">
            <a:avLst>
              <a:gd name="adj" fmla="val 348047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5"/>
          <p:cNvSpPr/>
          <p:nvPr/>
        </p:nvSpPr>
        <p:spPr>
          <a:xfrm>
            <a:off x="4928295" y="1757437"/>
            <a:ext cx="1507927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9.4%</a:t>
            </a: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Expense Growth</a:t>
            </a:r>
            <a:endParaRPr lang="en-US" sz="1150" dirty="0"/>
          </a:p>
        </p:txBody>
      </p:sp>
      <p:sp>
        <p:nvSpPr>
          <p:cNvPr id="21" name="Text 16"/>
          <p:cNvSpPr/>
          <p:nvPr/>
        </p:nvSpPr>
        <p:spPr>
          <a:xfrm>
            <a:off x="4928295" y="2055540"/>
            <a:ext cx="3568154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Total operating expenses rise to </a:t>
            </a:r>
            <a:r>
              <a:rPr lang="en-US" sz="10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$4,499,481</a:t>
            </a: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— driven primarily by labor investment.</a:t>
            </a:r>
            <a:endParaRPr lang="en-US" sz="1000" dirty="0"/>
          </a:p>
        </p:txBody>
      </p:sp>
      <p:sp>
        <p:nvSpPr>
          <p:cNvPr id="22" name="Shape 17"/>
          <p:cNvSpPr/>
          <p:nvPr/>
        </p:nvSpPr>
        <p:spPr>
          <a:xfrm>
            <a:off x="4738539" y="2710755"/>
            <a:ext cx="3904804" cy="789087"/>
          </a:xfrm>
          <a:prstGeom prst="roundRect">
            <a:avLst>
              <a:gd name="adj" fmla="val 8691"/>
            </a:avLst>
          </a:prstGeom>
          <a:solidFill>
            <a:srgbClr val="28631E">
              <a:alpha val="75000"/>
            </a:srgbClr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3" name="Shape 18"/>
          <p:cNvSpPr/>
          <p:nvPr/>
        </p:nvSpPr>
        <p:spPr>
          <a:xfrm>
            <a:off x="4724251" y="2710755"/>
            <a:ext cx="57150" cy="789087"/>
          </a:xfrm>
          <a:prstGeom prst="roundRect">
            <a:avLst>
              <a:gd name="adj" fmla="val 348047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4" name="Text 19"/>
          <p:cNvSpPr/>
          <p:nvPr/>
        </p:nvSpPr>
        <p:spPr>
          <a:xfrm>
            <a:off x="4928295" y="2857649"/>
            <a:ext cx="1843385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Near-Balanced</a:t>
            </a: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Operations</a:t>
            </a:r>
            <a:endParaRPr lang="en-US" sz="1150" dirty="0"/>
          </a:p>
        </p:txBody>
      </p:sp>
      <p:sp>
        <p:nvSpPr>
          <p:cNvPr id="25" name="Text 20"/>
          <p:cNvSpPr/>
          <p:nvPr/>
        </p:nvSpPr>
        <p:spPr>
          <a:xfrm>
            <a:off x="4928295" y="3155752"/>
            <a:ext cx="3568154" cy="197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Revenue of </a:t>
            </a:r>
            <a:r>
              <a:rPr lang="en-US" sz="10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$4,466,510</a:t>
            </a: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keeps the system financially sound.</a:t>
            </a:r>
            <a:endParaRPr lang="en-US" sz="1000" dirty="0"/>
          </a:p>
        </p:txBody>
      </p:sp>
      <p:sp>
        <p:nvSpPr>
          <p:cNvPr id="26" name="Shape 21"/>
          <p:cNvSpPr/>
          <p:nvPr/>
        </p:nvSpPr>
        <p:spPr>
          <a:xfrm>
            <a:off x="4738539" y="3613770"/>
            <a:ext cx="3904804" cy="986284"/>
          </a:xfrm>
          <a:prstGeom prst="roundRect">
            <a:avLst>
              <a:gd name="adj" fmla="val 6953"/>
            </a:avLst>
          </a:prstGeom>
          <a:solidFill>
            <a:srgbClr val="28631E">
              <a:alpha val="75000"/>
            </a:srgbClr>
          </a:solidFill>
          <a:ln w="14288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Shape 22"/>
          <p:cNvSpPr/>
          <p:nvPr/>
        </p:nvSpPr>
        <p:spPr>
          <a:xfrm>
            <a:off x="4724251" y="3613770"/>
            <a:ext cx="57150" cy="986284"/>
          </a:xfrm>
          <a:prstGeom prst="roundRect">
            <a:avLst>
              <a:gd name="adj" fmla="val 348047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8" name="Text 23"/>
          <p:cNvSpPr/>
          <p:nvPr/>
        </p:nvSpPr>
        <p:spPr>
          <a:xfrm>
            <a:off x="4928295" y="3760663"/>
            <a:ext cx="1633091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12%</a:t>
            </a: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Municipal Increase</a:t>
            </a:r>
            <a:endParaRPr lang="en-US" sz="1150" dirty="0"/>
          </a:p>
        </p:txBody>
      </p:sp>
      <p:sp>
        <p:nvSpPr>
          <p:cNvPr id="29" name="Text 24"/>
          <p:cNvSpPr/>
          <p:nvPr/>
        </p:nvSpPr>
        <p:spPr>
          <a:xfrm>
            <a:off x="4928295" y="4058766"/>
            <a:ext cx="3568154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Combined ask from Biddeford, Saco, and Old Orchard Beach </a:t>
            </a:r>
            <a:r>
              <a:rPr lang="en-US" sz="10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$352,800 </a:t>
            </a: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each for a total of </a:t>
            </a:r>
            <a:r>
              <a:rPr lang="en-US" sz="10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$1,058,400</a:t>
            </a: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6938" y="360462"/>
            <a:ext cx="1571551" cy="157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Operating Expense Drivers</a:t>
            </a:r>
            <a:endParaRPr lang="en-US" sz="950" dirty="0"/>
          </a:p>
        </p:txBody>
      </p:sp>
      <p:sp>
        <p:nvSpPr>
          <p:cNvPr id="3" name="Text 1"/>
          <p:cNvSpPr/>
          <p:nvPr/>
        </p:nvSpPr>
        <p:spPr>
          <a:xfrm>
            <a:off x="1096938" y="551111"/>
            <a:ext cx="6481614" cy="3147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Fuel &amp; Energy: From Diesel Volatility to Electric Stability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1096938" y="990674"/>
            <a:ext cx="6950125" cy="314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Energy costs tell a story of transition. FY 2027 reflects both the ongoing reality of diesel dependence and the first meaningful steps toward a more predictable, locally-managed electric future.</a:t>
            </a:r>
            <a:endParaRPr lang="en-US" sz="850" dirty="0"/>
          </a:p>
        </p:txBody>
      </p:sp>
      <p:sp>
        <p:nvSpPr>
          <p:cNvPr id="5" name="Shape 3"/>
          <p:cNvSpPr/>
          <p:nvPr/>
        </p:nvSpPr>
        <p:spPr>
          <a:xfrm>
            <a:off x="1096938" y="1576983"/>
            <a:ext cx="3433465" cy="14288"/>
          </a:xfrm>
          <a:prstGeom prst="rect">
            <a:avLst/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4"/>
          <p:cNvSpPr/>
          <p:nvPr/>
        </p:nvSpPr>
        <p:spPr>
          <a:xfrm>
            <a:off x="1096938" y="1662187"/>
            <a:ext cx="1398166" cy="157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Diesel Budget: $253,977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1096938" y="1869430"/>
            <a:ext cx="3433465" cy="314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Budgeted at an average of $3.92/gallon. Diesel remains our largest energy line item — but not for long.</a:t>
            </a:r>
            <a:endParaRPr lang="en-US" sz="850" dirty="0"/>
          </a:p>
        </p:txBody>
      </p:sp>
      <p:sp>
        <p:nvSpPr>
          <p:cNvPr id="8" name="Shape 6"/>
          <p:cNvSpPr/>
          <p:nvPr/>
        </p:nvSpPr>
        <p:spPr>
          <a:xfrm>
            <a:off x="4613597" y="1576983"/>
            <a:ext cx="3433465" cy="14288"/>
          </a:xfrm>
          <a:prstGeom prst="rect">
            <a:avLst/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4613597" y="1662187"/>
            <a:ext cx="1259086" cy="157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EV Charging: $29,589</a:t>
            </a:r>
            <a:endParaRPr lang="en-US" sz="950" dirty="0"/>
          </a:p>
        </p:txBody>
      </p:sp>
      <p:sp>
        <p:nvSpPr>
          <p:cNvPr id="10" name="Text 8"/>
          <p:cNvSpPr/>
          <p:nvPr/>
        </p:nvSpPr>
        <p:spPr>
          <a:xfrm>
            <a:off x="4613597" y="1869430"/>
            <a:ext cx="3433465" cy="471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A brand-new dedicated line item in FY 2027, reflecting real fleet modernization in progress. We anticipate delivery of two additional battery electric buses at the end of the year.</a:t>
            </a:r>
            <a:endParaRPr lang="en-US" sz="850" dirty="0"/>
          </a:p>
        </p:txBody>
      </p:sp>
      <p:sp>
        <p:nvSpPr>
          <p:cNvPr id="11" name="Shape 9"/>
          <p:cNvSpPr/>
          <p:nvPr/>
        </p:nvSpPr>
        <p:spPr>
          <a:xfrm>
            <a:off x="1096938" y="2548012"/>
            <a:ext cx="6950125" cy="8483"/>
          </a:xfrm>
          <a:prstGeom prst="rect">
            <a:avLst/>
          </a:prstGeom>
          <a:solidFill>
            <a:srgbClr val="E0E4E6">
              <a:alpha val="50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2" name="Text 10"/>
          <p:cNvSpPr/>
          <p:nvPr/>
        </p:nvSpPr>
        <p:spPr>
          <a:xfrm>
            <a:off x="1096938" y="2709565"/>
            <a:ext cx="1282824" cy="157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Why the Shift Matters</a:t>
            </a:r>
            <a:endParaRPr lang="en-US" sz="950" dirty="0"/>
          </a:p>
        </p:txBody>
      </p:sp>
      <p:sp>
        <p:nvSpPr>
          <p:cNvPr id="13" name="Text 11"/>
          <p:cNvSpPr/>
          <p:nvPr/>
        </p:nvSpPr>
        <p:spPr>
          <a:xfrm>
            <a:off x="1096938" y="2991743"/>
            <a:ext cx="6950125" cy="3144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Electric costs are more predictable than diesel — insulating BSOOB from fuel market swings and long-term price volatility. The infrastructure powering this transition, including the Saco Transportation Center chargers, is funded almost entirely by external grants.</a:t>
            </a:r>
            <a:endParaRPr lang="en-US" sz="850" dirty="0"/>
          </a:p>
        </p:txBody>
      </p:sp>
      <p:sp>
        <p:nvSpPr>
          <p:cNvPr id="14" name="Shape 12"/>
          <p:cNvSpPr/>
          <p:nvPr/>
        </p:nvSpPr>
        <p:spPr>
          <a:xfrm>
            <a:off x="1096938" y="3493443"/>
            <a:ext cx="3336875" cy="714673"/>
          </a:xfrm>
          <a:prstGeom prst="roundRect">
            <a:avLst>
              <a:gd name="adj" fmla="val 23784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196" y="3659684"/>
            <a:ext cx="141610" cy="11325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465064" y="3604915"/>
            <a:ext cx="2855491" cy="471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Every dollar shifted from diesel to electric charging is a win — as a fuel source we save approximately $0.36 per mile or 56% compared to diesel.</a:t>
            </a:r>
            <a:endParaRPr lang="en-US" sz="850" dirty="0"/>
          </a:p>
        </p:txBody>
      </p:sp>
      <p:sp>
        <p:nvSpPr>
          <p:cNvPr id="17" name="Shape 14"/>
          <p:cNvSpPr/>
          <p:nvPr/>
        </p:nvSpPr>
        <p:spPr>
          <a:xfrm>
            <a:off x="4714949" y="3493443"/>
            <a:ext cx="3336875" cy="1195908"/>
          </a:xfrm>
          <a:prstGeom prst="roundRect">
            <a:avLst>
              <a:gd name="adj" fmla="val 14213"/>
            </a:avLst>
          </a:prstGeom>
          <a:solidFill>
            <a:srgbClr val="4B3F0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208" y="3659684"/>
            <a:ext cx="141610" cy="113258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5083076" y="3604915"/>
            <a:ext cx="2855491" cy="952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⚠️</a:t>
            </a:r>
            <a:r>
              <a:rPr lang="en-US" sz="8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Contract Risk: Our diesel fuel contract expires at the start of FY 2027 — coinciding with peak market uncertainty. This timing represents our highest point of energy cost exposure and underscores the urgency of accelerating the transition to predictable, locally-managed electric charging.</a:t>
            </a:r>
            <a:endParaRPr lang="en-US" sz="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64121" y="421779"/>
            <a:ext cx="1556742" cy="237306"/>
          </a:xfrm>
          <a:prstGeom prst="roundRect">
            <a:avLst>
              <a:gd name="adj" fmla="val 67056"/>
            </a:avLst>
          </a:prstGeom>
          <a:solidFill>
            <a:srgbClr val="1F2D1F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543669" y="461516"/>
            <a:ext cx="1397645" cy="1578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SEASONAL TROLLEY SERVICE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64121" y="704627"/>
            <a:ext cx="4786759" cy="736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The Trolley That Moves Old Orchard Beach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464121" y="1612255"/>
            <a:ext cx="4786759" cy="7887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Old Orchard Beach Trolley is the backbone of the region's seasonal economy — connecting campgrounds, beaches, and businesses from Memorial Day through Labor Day. In FY 2026, the Trolley delivered 94,000 passenger trips, making it one of the highest-ridership seasonal transit services in Maine.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64121" y="2529185"/>
            <a:ext cx="2336378" cy="1137865"/>
          </a:xfrm>
          <a:prstGeom prst="roundRect">
            <a:avLst>
              <a:gd name="adj" fmla="val 17481"/>
            </a:avLst>
          </a:prstGeom>
          <a:solidFill>
            <a:srgbClr val="28631E"/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11014" y="2676079"/>
            <a:ext cx="1473398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5 Trolley Routes</a:t>
            </a:r>
            <a:endParaRPr lang="en-US" sz="1150" dirty="0"/>
          </a:p>
        </p:txBody>
      </p:sp>
      <p:sp>
        <p:nvSpPr>
          <p:cNvPr id="9" name="Text 6"/>
          <p:cNvSpPr/>
          <p:nvPr/>
        </p:nvSpPr>
        <p:spPr>
          <a:xfrm>
            <a:off x="611014" y="2928565"/>
            <a:ext cx="2042592" cy="591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4 core trolley runs operated every daily Camp Ellis Shuttle running Thursday–Sunday afternoons.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2914427" y="2529185"/>
            <a:ext cx="2336453" cy="1137865"/>
          </a:xfrm>
          <a:prstGeom prst="roundRect">
            <a:avLst>
              <a:gd name="adj" fmla="val 17481"/>
            </a:avLst>
          </a:prstGeom>
          <a:solidFill>
            <a:srgbClr val="28631E"/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3061320" y="2676079"/>
            <a:ext cx="1775743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Memorial Day – Labor Day</a:t>
            </a:r>
            <a:endParaRPr lang="en-US" sz="1150" dirty="0"/>
          </a:p>
        </p:txBody>
      </p:sp>
      <p:sp>
        <p:nvSpPr>
          <p:cNvPr id="12" name="Text 9"/>
          <p:cNvSpPr/>
          <p:nvPr/>
        </p:nvSpPr>
        <p:spPr>
          <a:xfrm>
            <a:off x="3061320" y="2928565"/>
            <a:ext cx="2042666" cy="5915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Full seasonal service window connecting campgrounds, the beach, and downtown OOB.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464121" y="3780979"/>
            <a:ext cx="4786759" cy="940668"/>
          </a:xfrm>
          <a:prstGeom prst="roundRect">
            <a:avLst>
              <a:gd name="adj" fmla="val 21145"/>
            </a:avLst>
          </a:prstGeom>
          <a:solidFill>
            <a:srgbClr val="28631E"/>
          </a:solidFill>
          <a:ln w="14288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11014" y="3927872"/>
            <a:ext cx="2617738" cy="184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30+ Campground &amp; Business Partners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611014" y="4180359"/>
            <a:ext cx="4492972" cy="394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Contracted stops serving Sun Outdoors, Jimmy the Greeks, Ready Seafood, and more.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3281" y="407566"/>
            <a:ext cx="1871216" cy="177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Service Improvements</a:t>
            </a:r>
            <a:endParaRPr lang="en-US" sz="1100" dirty="0"/>
          </a:p>
        </p:txBody>
      </p:sp>
      <p:sp>
        <p:nvSpPr>
          <p:cNvPr id="3" name="Text 1"/>
          <p:cNvSpPr/>
          <p:nvPr/>
        </p:nvSpPr>
        <p:spPr>
          <a:xfrm>
            <a:off x="653281" y="627311"/>
            <a:ext cx="5772671" cy="354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Full-Service Returns — and Gets Even Better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653281" y="1140991"/>
            <a:ext cx="7837363" cy="373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FY 2027 budget is designed to bring some relief to Old Orchard Beach riders — restoring full service on two key routes while expanding frequency on two key corridors.</a:t>
            </a:r>
            <a:endParaRPr lang="en-US" sz="1000" dirty="0"/>
          </a:p>
        </p:txBody>
      </p:sp>
      <p:sp>
        <p:nvSpPr>
          <p:cNvPr id="5" name="Shape 3"/>
          <p:cNvSpPr/>
          <p:nvPr/>
        </p:nvSpPr>
        <p:spPr>
          <a:xfrm>
            <a:off x="653281" y="1633686"/>
            <a:ext cx="2541910" cy="2312789"/>
          </a:xfrm>
          <a:prstGeom prst="roundRect">
            <a:avLst>
              <a:gd name="adj" fmla="val 8288"/>
            </a:avLst>
          </a:prstGeom>
          <a:solidFill>
            <a:srgbClr val="28631E"/>
          </a:solidFill>
          <a:ln w="14288">
            <a:solidFill>
              <a:srgbClr val="F2F6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Shape 4"/>
          <p:cNvSpPr/>
          <p:nvPr/>
        </p:nvSpPr>
        <p:spPr>
          <a:xfrm>
            <a:off x="795338" y="1775743"/>
            <a:ext cx="383307" cy="383307"/>
          </a:xfrm>
          <a:prstGeom prst="roundRect">
            <a:avLst>
              <a:gd name="adj" fmla="val 14908229"/>
            </a:avLst>
          </a:prstGeom>
          <a:solidFill>
            <a:srgbClr val="F2F6F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0708" y="1881113"/>
            <a:ext cx="172492" cy="17249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95338" y="2264866"/>
            <a:ext cx="2257797" cy="354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Route 52 (White Line) — Full Service Restored and Improved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795338" y="2683297"/>
            <a:ext cx="2257797" cy="1121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Route 52 also returns to full service, with a modification to serve the Beach and the Pines on the inbound trips. The hope is that the improved frequency will make this route a more viable solution for residents.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3301008" y="1633686"/>
            <a:ext cx="2541910" cy="2312789"/>
          </a:xfrm>
          <a:prstGeom prst="roundRect">
            <a:avLst>
              <a:gd name="adj" fmla="val 8288"/>
            </a:avLst>
          </a:prstGeom>
          <a:solidFill>
            <a:srgbClr val="28631E"/>
          </a:solidFill>
          <a:ln w="14288">
            <a:solidFill>
              <a:srgbClr val="ECF1EA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Shape 8"/>
          <p:cNvSpPr/>
          <p:nvPr/>
        </p:nvSpPr>
        <p:spPr>
          <a:xfrm>
            <a:off x="3443064" y="1775743"/>
            <a:ext cx="383307" cy="383307"/>
          </a:xfrm>
          <a:prstGeom prst="roundRect">
            <a:avLst>
              <a:gd name="adj" fmla="val 14908229"/>
            </a:avLst>
          </a:prstGeom>
          <a:solidFill>
            <a:srgbClr val="ECF1E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8435" y="1881113"/>
            <a:ext cx="172492" cy="172492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443064" y="2264866"/>
            <a:ext cx="2257797" cy="354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Route 53 (Blue Line) — Full Service Restored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3443064" y="2683297"/>
            <a:ext cx="2257797" cy="934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Route 53 returns to full service in FY 2027, reconnecting Old Orchard Beach riders to the destinations and schedules they depend on. The Blue Line is a cornerstone of</a:t>
            </a:r>
            <a:endParaRPr lang="en-US" sz="1000" dirty="0"/>
          </a:p>
        </p:txBody>
      </p:sp>
      <p:sp>
        <p:nvSpPr>
          <p:cNvPr id="15" name="Shape 11"/>
          <p:cNvSpPr/>
          <p:nvPr/>
        </p:nvSpPr>
        <p:spPr>
          <a:xfrm>
            <a:off x="5948735" y="1633686"/>
            <a:ext cx="2541910" cy="2312789"/>
          </a:xfrm>
          <a:prstGeom prst="roundRect">
            <a:avLst>
              <a:gd name="adj" fmla="val 8288"/>
            </a:avLst>
          </a:prstGeom>
          <a:solidFill>
            <a:srgbClr val="28631E"/>
          </a:solidFill>
          <a:ln w="14288">
            <a:solidFill>
              <a:srgbClr val="E4E9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6" name="Shape 12"/>
          <p:cNvSpPr/>
          <p:nvPr/>
        </p:nvSpPr>
        <p:spPr>
          <a:xfrm>
            <a:off x="6090791" y="1775743"/>
            <a:ext cx="383307" cy="383307"/>
          </a:xfrm>
          <a:prstGeom prst="roundRect">
            <a:avLst>
              <a:gd name="adj" fmla="val 14908229"/>
            </a:avLst>
          </a:prstGeom>
          <a:solidFill>
            <a:srgbClr val="E4E9E5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6161" y="1881113"/>
            <a:ext cx="172492" cy="172492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090791" y="2264866"/>
            <a:ext cx="2257797" cy="354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Old Orchard Beach Schedule Improvements</a:t>
            </a:r>
            <a:endParaRPr lang="en-US" sz="1100" dirty="0"/>
          </a:p>
        </p:txBody>
      </p:sp>
      <p:sp>
        <p:nvSpPr>
          <p:cNvPr id="19" name="Text 14"/>
          <p:cNvSpPr/>
          <p:nvPr/>
        </p:nvSpPr>
        <p:spPr>
          <a:xfrm>
            <a:off x="6090791" y="2683297"/>
            <a:ext cx="2257797" cy="1121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Improved scheduling on Old Orchard Beach runs includes new hourly service on W. Grand Ave and Temple Street, including The Pines — giving riders more predictable, frequent connections to key destinations.</a:t>
            </a:r>
            <a:endParaRPr lang="en-US" sz="1000" dirty="0"/>
          </a:p>
        </p:txBody>
      </p:sp>
      <p:sp>
        <p:nvSpPr>
          <p:cNvPr id="20" name="Shape 15"/>
          <p:cNvSpPr/>
          <p:nvPr/>
        </p:nvSpPr>
        <p:spPr>
          <a:xfrm>
            <a:off x="653281" y="4065463"/>
            <a:ext cx="7837363" cy="670471"/>
          </a:xfrm>
          <a:prstGeom prst="roundRect">
            <a:avLst>
              <a:gd name="adj" fmla="val 28588"/>
            </a:avLst>
          </a:prstGeom>
          <a:solidFill>
            <a:srgbClr val="183A1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050" y="4256187"/>
            <a:ext cx="159693" cy="12776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68512" y="4203204"/>
            <a:ext cx="7294364" cy="373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The return of full service on Routes 52 &amp; 53, combined with route improvements represents a significant service expansion delivering real value for Old Orchard Beach's investment.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4722" y="447229"/>
            <a:ext cx="2039913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Operating Expense Drivers</a:t>
            </a:r>
            <a:endParaRPr lang="en-US" sz="1250" dirty="0"/>
          </a:p>
        </p:txBody>
      </p:sp>
      <p:sp>
        <p:nvSpPr>
          <p:cNvPr id="3" name="Text 1"/>
          <p:cNvSpPr/>
          <p:nvPr/>
        </p:nvSpPr>
        <p:spPr>
          <a:xfrm>
            <a:off x="514722" y="707529"/>
            <a:ext cx="3530575" cy="408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Where the Money Goes</a:t>
            </a:r>
            <a:endParaRPr lang="en-US" sz="2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22" y="1531590"/>
            <a:ext cx="3877866" cy="2348582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217441" y="2480295"/>
            <a:ext cx="867296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778" y="2503140"/>
            <a:ext cx="57150" cy="57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26978" y="2494583"/>
            <a:ext cx="724421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Wages &amp; Benefits·73.28%</a:t>
            </a:r>
            <a:endParaRPr lang="en-US" sz="450" dirty="0"/>
          </a:p>
        </p:txBody>
      </p:sp>
      <p:sp>
        <p:nvSpPr>
          <p:cNvPr id="9" name="Text 5"/>
          <p:cNvSpPr/>
          <p:nvPr/>
        </p:nvSpPr>
        <p:spPr>
          <a:xfrm>
            <a:off x="3819599" y="2494583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10" name="Shape 6"/>
          <p:cNvSpPr/>
          <p:nvPr/>
        </p:nvSpPr>
        <p:spPr>
          <a:xfrm>
            <a:off x="3217441" y="2621235"/>
            <a:ext cx="782687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778" y="2644080"/>
            <a:ext cx="57150" cy="571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326978" y="2635523"/>
            <a:ext cx="639812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Fuel &amp; Utilities·14.21%</a:t>
            </a:r>
            <a:endParaRPr lang="en-US" sz="450" dirty="0"/>
          </a:p>
        </p:txBody>
      </p:sp>
      <p:sp>
        <p:nvSpPr>
          <p:cNvPr id="14" name="Text 9"/>
          <p:cNvSpPr/>
          <p:nvPr/>
        </p:nvSpPr>
        <p:spPr>
          <a:xfrm>
            <a:off x="3734991" y="2635523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15" name="Shape 10"/>
          <p:cNvSpPr/>
          <p:nvPr/>
        </p:nvSpPr>
        <p:spPr>
          <a:xfrm>
            <a:off x="3217441" y="2762176"/>
            <a:ext cx="841251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778" y="2785021"/>
            <a:ext cx="57150" cy="5715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3326978" y="2776463"/>
            <a:ext cx="698376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Other Operating·12.51%</a:t>
            </a:r>
            <a:endParaRPr lang="en-US" sz="450" dirty="0"/>
          </a:p>
        </p:txBody>
      </p:sp>
      <p:sp>
        <p:nvSpPr>
          <p:cNvPr id="19" name="Text 13"/>
          <p:cNvSpPr/>
          <p:nvPr/>
        </p:nvSpPr>
        <p:spPr>
          <a:xfrm>
            <a:off x="3793554" y="2776463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20" name="Text 14"/>
          <p:cNvSpPr/>
          <p:nvPr/>
        </p:nvSpPr>
        <p:spPr>
          <a:xfrm>
            <a:off x="4756175" y="1466404"/>
            <a:ext cx="2434828" cy="2042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Labor Is Our Largest Investment</a:t>
            </a:r>
            <a:endParaRPr lang="en-US" sz="1250" dirty="0"/>
          </a:p>
        </p:txBody>
      </p:sp>
      <p:sp>
        <p:nvSpPr>
          <p:cNvPr id="21" name="Text 15"/>
          <p:cNvSpPr/>
          <p:nvPr/>
        </p:nvSpPr>
        <p:spPr>
          <a:xfrm>
            <a:off x="4756175" y="1810792"/>
            <a:ext cx="3877866" cy="918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Wages &amp; Benefits: $3,304,225</a:t>
            </a: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— representing </a:t>
            </a:r>
            <a:r>
              <a:rPr lang="en-US" sz="1150" b="1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73%</a:t>
            </a: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of total operating costs. This reflects both competitive driver and mechanic wages in today's hiring market and our commitment to reliable service.</a:t>
            </a:r>
            <a:endParaRPr lang="en-US" sz="1150" dirty="0"/>
          </a:p>
        </p:txBody>
      </p:sp>
      <p:sp>
        <p:nvSpPr>
          <p:cNvPr id="22" name="Text 16"/>
          <p:cNvSpPr/>
          <p:nvPr/>
        </p:nvSpPr>
        <p:spPr>
          <a:xfrm>
            <a:off x="4756175" y="2855788"/>
            <a:ext cx="3877866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Fuel &amp; Utilities: $601,541</a:t>
            </a:r>
            <a:r>
              <a:rPr lang="en-US" sz="115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— diesel remains a major line item, but the fleet transition is underway.</a:t>
            </a:r>
            <a:endParaRPr lang="en-US" sz="1150" dirty="0"/>
          </a:p>
        </p:txBody>
      </p:sp>
      <p:sp>
        <p:nvSpPr>
          <p:cNvPr id="23" name="Shape 17"/>
          <p:cNvSpPr/>
          <p:nvPr/>
        </p:nvSpPr>
        <p:spPr>
          <a:xfrm>
            <a:off x="4756175" y="3472904"/>
            <a:ext cx="3877866" cy="1065684"/>
          </a:xfrm>
          <a:prstGeom prst="roundRect">
            <a:avLst>
              <a:gd name="adj" fmla="val 20701"/>
            </a:avLst>
          </a:prstGeom>
          <a:solidFill>
            <a:srgbClr val="022349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217" y="3699495"/>
            <a:ext cx="183803" cy="147042"/>
          </a:xfrm>
          <a:prstGeom prst="rect">
            <a:avLst/>
          </a:prstGeom>
        </p:spPr>
      </p:pic>
      <p:sp>
        <p:nvSpPr>
          <p:cNvPr id="25" name="Text 18"/>
          <p:cNvSpPr/>
          <p:nvPr/>
        </p:nvSpPr>
        <p:spPr>
          <a:xfrm>
            <a:off x="5234062" y="3649787"/>
            <a:ext cx="3252936" cy="6891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FY 2027 marks the first year </a:t>
            </a:r>
            <a:r>
              <a:rPr lang="en-US" sz="1150" b="1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EV Charging Expense ($29,589)</a:t>
            </a:r>
            <a:r>
              <a:rPr lang="en-US" sz="1150" dirty="0">
                <a:solidFill>
                  <a:srgbClr val="FFFFFF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appears as a dedicated line — a sign of meaningful fleet modernization in progress.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0023" y="607814"/>
            <a:ext cx="191326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Revenue Diversification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540023" y="883816"/>
            <a:ext cx="5007248" cy="4286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7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Local Dollars Work Harder Here</a:t>
            </a:r>
            <a:endParaRPr lang="en-US" sz="2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23" y="1765027"/>
            <a:ext cx="3843784" cy="2467198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214167" y="2630984"/>
            <a:ext cx="757684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04" y="2653829"/>
            <a:ext cx="57150" cy="5715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323704" y="2645271"/>
            <a:ext cx="61480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Federal Grants·40.3%</a:t>
            </a:r>
            <a:endParaRPr lang="en-US" sz="450" dirty="0"/>
          </a:p>
        </p:txBody>
      </p:sp>
      <p:sp>
        <p:nvSpPr>
          <p:cNvPr id="9" name="Text 5"/>
          <p:cNvSpPr/>
          <p:nvPr/>
        </p:nvSpPr>
        <p:spPr>
          <a:xfrm>
            <a:off x="3739455" y="2645271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10" name="Shape 6"/>
          <p:cNvSpPr/>
          <p:nvPr/>
        </p:nvSpPr>
        <p:spPr>
          <a:xfrm>
            <a:off x="3214167" y="2771924"/>
            <a:ext cx="728811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04" y="2794769"/>
            <a:ext cx="57150" cy="5715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3323704" y="2786211"/>
            <a:ext cx="585936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State Grants·17.13%</a:t>
            </a:r>
            <a:endParaRPr lang="en-US" sz="450" dirty="0"/>
          </a:p>
        </p:txBody>
      </p:sp>
      <p:sp>
        <p:nvSpPr>
          <p:cNvPr id="14" name="Text 9"/>
          <p:cNvSpPr/>
          <p:nvPr/>
        </p:nvSpPr>
        <p:spPr>
          <a:xfrm>
            <a:off x="3677841" y="2786211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15" name="Shape 10"/>
          <p:cNvSpPr/>
          <p:nvPr/>
        </p:nvSpPr>
        <p:spPr>
          <a:xfrm>
            <a:off x="3214167" y="2912864"/>
            <a:ext cx="726877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504" y="2935709"/>
            <a:ext cx="57150" cy="57150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3323704" y="2927152"/>
            <a:ext cx="584002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Fare Revenue·8.47%</a:t>
            </a:r>
            <a:endParaRPr lang="en-US" sz="450" dirty="0"/>
          </a:p>
        </p:txBody>
      </p:sp>
      <p:sp>
        <p:nvSpPr>
          <p:cNvPr id="19" name="Text 13"/>
          <p:cNvSpPr/>
          <p:nvPr/>
        </p:nvSpPr>
        <p:spPr>
          <a:xfrm>
            <a:off x="3708648" y="2927152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20" name="Shape 14"/>
          <p:cNvSpPr/>
          <p:nvPr/>
        </p:nvSpPr>
        <p:spPr>
          <a:xfrm>
            <a:off x="3214167" y="3053804"/>
            <a:ext cx="1009129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504" y="3076649"/>
            <a:ext cx="57150" cy="57150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3323704" y="3068092"/>
            <a:ext cx="866254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Municipal Contributions·23.7%</a:t>
            </a:r>
            <a:endParaRPr lang="en-US" sz="450" dirty="0"/>
          </a:p>
        </p:txBody>
      </p:sp>
      <p:sp>
        <p:nvSpPr>
          <p:cNvPr id="24" name="Text 17"/>
          <p:cNvSpPr/>
          <p:nvPr/>
        </p:nvSpPr>
        <p:spPr>
          <a:xfrm>
            <a:off x="3990901" y="3068092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25" name="Shape 18"/>
          <p:cNvSpPr/>
          <p:nvPr/>
        </p:nvSpPr>
        <p:spPr>
          <a:xfrm>
            <a:off x="3214167" y="3194745"/>
            <a:ext cx="674861" cy="102840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4763">
            <a:solidFill>
              <a:srgbClr val="010101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04" y="3217590"/>
            <a:ext cx="57150" cy="57150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3323704" y="3209032"/>
            <a:ext cx="531986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Other Local·10.4%</a:t>
            </a:r>
            <a:endParaRPr lang="en-US" sz="450" dirty="0"/>
          </a:p>
        </p:txBody>
      </p:sp>
      <p:sp>
        <p:nvSpPr>
          <p:cNvPr id="29" name="Text 21"/>
          <p:cNvSpPr/>
          <p:nvPr/>
        </p:nvSpPr>
        <p:spPr>
          <a:xfrm>
            <a:off x="3656633" y="3209032"/>
            <a:ext cx="15329" cy="742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"/>
              </a:lnSpc>
              <a:buNone/>
            </a:pPr>
            <a:r>
              <a:rPr lang="en-US" sz="450" dirty="0">
                <a:solidFill>
                  <a:srgbClr val="E0E4E6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450" dirty="0"/>
          </a:p>
        </p:txBody>
      </p:sp>
      <p:sp>
        <p:nvSpPr>
          <p:cNvPr id="30" name="Text 22"/>
          <p:cNvSpPr/>
          <p:nvPr/>
        </p:nvSpPr>
        <p:spPr>
          <a:xfrm>
            <a:off x="4764956" y="1698129"/>
            <a:ext cx="1939230" cy="214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Grants Carry the Weight</a:t>
            </a:r>
            <a:endParaRPr lang="en-US" sz="1350" dirty="0"/>
          </a:p>
        </p:txBody>
      </p:sp>
      <p:sp>
        <p:nvSpPr>
          <p:cNvPr id="31" name="Text 23"/>
          <p:cNvSpPr/>
          <p:nvPr/>
        </p:nvSpPr>
        <p:spPr>
          <a:xfrm>
            <a:off x="4764956" y="2066702"/>
            <a:ext cx="3843784" cy="7407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Federal and State grants cover </a:t>
            </a:r>
            <a:r>
              <a:rPr lang="en-US" sz="1200" b="1" dirty="0">
                <a:solidFill>
                  <a:srgbClr val="16FFBB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57%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of operations — </a:t>
            </a: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$2,565,089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combined. For every local dollar contributed, BSOOB brings in nearly </a:t>
            </a: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$3 in external support.</a:t>
            </a:r>
            <a:endParaRPr lang="en-US" sz="1200" dirty="0"/>
          </a:p>
        </p:txBody>
      </p:sp>
      <p:sp>
        <p:nvSpPr>
          <p:cNvPr id="32" name="Text 24"/>
          <p:cNvSpPr/>
          <p:nvPr/>
        </p:nvSpPr>
        <p:spPr>
          <a:xfrm>
            <a:off x="4764956" y="2946276"/>
            <a:ext cx="3843784" cy="15353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Fare Revenue: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$378,341 — strong recovery reflecting consistent, growing ridership</a:t>
            </a:r>
            <a:endParaRPr lang="en-US" sz="1200" dirty="0"/>
          </a:p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200" b="1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OOB Trolley Partners:</a:t>
            </a:r>
            <a:r>
              <a:rPr lang="en-US" sz="12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 Campground contracts and advertising partnerships — including Sun Outdoors, Jimmy the Greeks, and Ready Seafood — are a key driver of local revenue.</a:t>
            </a:r>
            <a:endParaRPr lang="en-US" sz="1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3e3a9b-8c30-4a9f-92c7-234f937c0472" xsi:nil="true"/>
    <lcf76f155ced4ddcb4097134ff3c332f xmlns="3b8458c8-a328-4980-91ef-297fbf55add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3C6E4EE386D40A4B55732EB2DE9E5" ma:contentTypeVersion="13" ma:contentTypeDescription="Create a new document." ma:contentTypeScope="" ma:versionID="a623713baaf1996b9df2c2374a91bbb3">
  <xsd:schema xmlns:xsd="http://www.w3.org/2001/XMLSchema" xmlns:xs="http://www.w3.org/2001/XMLSchema" xmlns:p="http://schemas.microsoft.com/office/2006/metadata/properties" xmlns:ns2="3b8458c8-a328-4980-91ef-297fbf55add0" xmlns:ns3="ad3e3a9b-8c30-4a9f-92c7-234f937c0472" targetNamespace="http://schemas.microsoft.com/office/2006/metadata/properties" ma:root="true" ma:fieldsID="6152d42913d1396d884f77b7ef04b1f4" ns2:_="" ns3:_="">
    <xsd:import namespace="3b8458c8-a328-4980-91ef-297fbf55add0"/>
    <xsd:import namespace="ad3e3a9b-8c30-4a9f-92c7-234f937c04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458c8-a328-4980-91ef-297fbf55ad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ac9fa75-393e-4c4d-b737-d04d9c8e11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3e3a9b-8c30-4a9f-92c7-234f937c04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50bb2f-1b25-4891-8c95-f3bea5324948}" ma:internalName="TaxCatchAll" ma:showField="CatchAllData" ma:web="ad3e3a9b-8c30-4a9f-92c7-234f937c04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9B7112-192B-482B-A250-35B09264E84B}">
  <ds:schemaRefs>
    <ds:schemaRef ds:uri="http://schemas.microsoft.com/office/2006/metadata/properties"/>
    <ds:schemaRef ds:uri="http://schemas.microsoft.com/office/infopath/2007/PartnerControls"/>
    <ds:schemaRef ds:uri="ad3e3a9b-8c30-4a9f-92c7-234f937c0472"/>
    <ds:schemaRef ds:uri="3b8458c8-a328-4980-91ef-297fbf55add0"/>
  </ds:schemaRefs>
</ds:datastoreItem>
</file>

<file path=customXml/itemProps2.xml><?xml version="1.0" encoding="utf-8"?>
<ds:datastoreItem xmlns:ds="http://schemas.openxmlformats.org/officeDocument/2006/customXml" ds:itemID="{C68149C7-46DB-4EC4-8C33-140D0870BB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E1ED84-3B87-40F3-B611-4389C5660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8458c8-a328-4980-91ef-297fbf55add0"/>
    <ds:schemaRef ds:uri="ad3e3a9b-8c30-4a9f-92c7-234f937c0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1954</Words>
  <Application>Microsoft Office PowerPoint</Application>
  <PresentationFormat>On-screen Show (16:9)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Spline Sans Bold</vt:lpstr>
      <vt:lpstr>Arial</vt:lpstr>
      <vt:lpstr>Spline Sans Light</vt:lpstr>
      <vt:lpstr>-apple-system, BlinkMacSystemFont, Segoe UI, Roboto, Helvetica Neue, Arial, sans-serif Medium</vt:lpstr>
      <vt:lpstr>Barlow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John Savage</dc:creator>
  <cp:lastModifiedBy>John Savage</cp:lastModifiedBy>
  <cp:revision>2</cp:revision>
  <dcterms:created xsi:type="dcterms:W3CDTF">2026-05-12T20:35:45Z</dcterms:created>
  <dcterms:modified xsi:type="dcterms:W3CDTF">2026-05-12T21:17:38Z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0x010100D213C6E4EE386D40A4B55732EB2DE9E5</vt:lpwstr>
  </property>
  <property fmtid="{D5CDD505-2E9C-101B-9397-08002B2CF9AE}" pid="3" name="MediaServiceImageTags">
    <vt:lpwstr/>
  </property>
</Properties>
</file>