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606" r:id="rId5"/>
    <p:sldId id="607" r:id="rId6"/>
    <p:sldId id="611" r:id="rId7"/>
    <p:sldId id="612" r:id="rId8"/>
    <p:sldId id="613" r:id="rId9"/>
    <p:sldId id="614" r:id="rId10"/>
    <p:sldId id="399" r:id="rId11"/>
    <p:sldId id="440" r:id="rId12"/>
    <p:sldId id="599" r:id="rId13"/>
    <p:sldId id="43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76"/>
    <a:srgbClr val="FAA12A"/>
    <a:srgbClr val="00A3E0"/>
    <a:srgbClr val="469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2244" autoAdjust="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4117C1-DB86-48FC-BD3A-15F90B6261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0129C-DE35-413B-9180-EAE5E7BF7D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9060B-36F6-41A4-B31D-B6A69645A259}" type="datetimeFigureOut">
              <a:rPr lang="en-US" smtClean="0"/>
              <a:t>12/17/2025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FC49DE-052B-429C-AE54-6B1A2753BB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2517CF-4FEE-41D4-9DC3-38D19E1B74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9E3FC-EED9-4E7C-99B6-347A17A8BA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08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F304E-7329-4809-B7E6-93C75782B535}" type="datetimeFigureOut">
              <a:rPr lang="en-US" smtClean="0"/>
              <a:t>12/17/2025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4F925-DD0D-46DC-8C79-CFAFA3B128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5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(with Photo for Client/Techn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551415C-368A-4679-B7AB-A57D9604D68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7229" y="1282995"/>
            <a:ext cx="8503376" cy="364706"/>
          </a:xfrm>
        </p:spPr>
        <p:txBody>
          <a:bodyPr anchor="ctr">
            <a:normAutofit/>
          </a:bodyPr>
          <a:lstStyle>
            <a:lvl1pPr marL="0" indent="0">
              <a:buNone/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38DAF3-F5E3-4E08-912F-7C13E0C0B85E}"/>
              </a:ext>
            </a:extLst>
          </p:cNvPr>
          <p:cNvSpPr/>
          <p:nvPr userDrawn="1"/>
        </p:nvSpPr>
        <p:spPr>
          <a:xfrm rot="5400000">
            <a:off x="7765211" y="2431213"/>
            <a:ext cx="6858000" cy="19955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F62DBC-8EF9-4564-96F4-35FB84EA3DAD}"/>
              </a:ext>
            </a:extLst>
          </p:cNvPr>
          <p:cNvSpPr/>
          <p:nvPr userDrawn="1"/>
        </p:nvSpPr>
        <p:spPr>
          <a:xfrm rot="5400000">
            <a:off x="5927587" y="-4213082"/>
            <a:ext cx="336821" cy="12191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C1E135E-F613-45A0-ABAA-B07DB6B9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850" y="856931"/>
            <a:ext cx="9054276" cy="43916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3200" b="1" kern="1200" dirty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B061447-809C-41B5-8C06-0A8C837537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2850" y="2236459"/>
            <a:ext cx="1115505" cy="1125747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Seal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52319C6-97CF-4720-8D03-F911B88363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80348"/>
            <a:ext cx="10196422" cy="28776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14C2847-5B4C-4DDD-B9C6-1044F41300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1179" y="6374896"/>
            <a:ext cx="1649339" cy="279471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41900A2-7884-4520-91B0-574A5EAD0E9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255378" y="2081452"/>
            <a:ext cx="2846395" cy="1280754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lang="en-US" sz="1600" b="1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names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6B38951-A109-432E-B695-F833924F9FB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255377" y="1736067"/>
            <a:ext cx="2846395" cy="32380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lnSpc>
                <a:spcPts val="1800"/>
              </a:lnSpc>
              <a:spcBef>
                <a:spcPct val="0"/>
              </a:spcBef>
              <a:buNone/>
              <a:defRPr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33083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 Wid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84D1C0-177E-4219-9120-DF7DBADDB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783" y="2043143"/>
            <a:ext cx="4757492" cy="398164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7CFABE59-3195-4CCB-855A-520F4CFC65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128604"/>
            <a:ext cx="6724650" cy="27051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EDD65A-372B-448B-B67F-8D00A1C668CC}"/>
              </a:ext>
            </a:extLst>
          </p:cNvPr>
          <p:cNvCxnSpPr>
            <a:cxnSpLocks/>
          </p:cNvCxnSpPr>
          <p:nvPr userDrawn="1"/>
        </p:nvCxnSpPr>
        <p:spPr>
          <a:xfrm>
            <a:off x="457812" y="582941"/>
            <a:ext cx="1173418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8047834B-25A3-4B75-8D97-EB3144A7B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9" y="190356"/>
            <a:ext cx="10515600" cy="5067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9870ECD-44DA-46EF-8155-1A369B93C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926" y="6270306"/>
            <a:ext cx="1649339" cy="279973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F72F0D8-EF2E-47F3-87FE-325BFFDC1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7303" y="6366775"/>
            <a:ext cx="2743200" cy="261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DCD0362F-A009-41D2-8758-EFD4BFF6A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541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 Larg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6C40C1E-2F81-4845-B903-AE3358307F2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12602" y="5829463"/>
            <a:ext cx="5499907" cy="309969"/>
          </a:xfrm>
        </p:spPr>
        <p:txBody>
          <a:bodyPr anchor="b">
            <a:normAutofit/>
          </a:bodyPr>
          <a:lstStyle>
            <a:lvl1pPr marL="0" indent="0" algn="r">
              <a:buNone/>
              <a:defRPr lang="en-US" sz="1200" b="1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 here if needed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685FA26-8EFC-408F-8CF7-BF277D952DE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26798" y="913480"/>
            <a:ext cx="5499907" cy="437908"/>
          </a:xfrm>
        </p:spPr>
        <p:txBody>
          <a:bodyPr anchor="b">
            <a:normAutofit/>
          </a:bodyPr>
          <a:lstStyle>
            <a:lvl1pPr marL="0" indent="0">
              <a:buNone/>
              <a:defRPr lang="en-US" sz="2000" b="1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84D1C0-177E-4219-9120-DF7DBADDB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8343" y="1273275"/>
            <a:ext cx="3147327" cy="455618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7CFABE59-3195-4CCB-855A-520F4CFC65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4694" y="1349476"/>
            <a:ext cx="8056977" cy="44799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EDD65A-372B-448B-B67F-8D00A1C668CC}"/>
              </a:ext>
            </a:extLst>
          </p:cNvPr>
          <p:cNvCxnSpPr>
            <a:cxnSpLocks/>
          </p:cNvCxnSpPr>
          <p:nvPr userDrawn="1"/>
        </p:nvCxnSpPr>
        <p:spPr>
          <a:xfrm>
            <a:off x="457812" y="582941"/>
            <a:ext cx="1173418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8047834B-25A3-4B75-8D97-EB3144A7B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9" y="190356"/>
            <a:ext cx="10515600" cy="5067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9870ECD-44DA-46EF-8155-1A369B93C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926" y="6270306"/>
            <a:ext cx="1649339" cy="279973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F72F0D8-EF2E-47F3-87FE-325BFFDC1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7303" y="6366775"/>
            <a:ext cx="2743200" cy="261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DCD0362F-A009-41D2-8758-EFD4BFF6A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80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231F4AF-3D3F-42A2-BC08-C84BE9274D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3924" y="1991797"/>
            <a:ext cx="5550263" cy="30913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42097B3-B31A-48FC-A327-8D8D073EF7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813" y="1991797"/>
            <a:ext cx="5550263" cy="30913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C0905B-8047-4A6F-9BBC-95A0B105085B}"/>
              </a:ext>
            </a:extLst>
          </p:cNvPr>
          <p:cNvCxnSpPr>
            <a:cxnSpLocks/>
          </p:cNvCxnSpPr>
          <p:nvPr userDrawn="1"/>
        </p:nvCxnSpPr>
        <p:spPr>
          <a:xfrm>
            <a:off x="457812" y="582941"/>
            <a:ext cx="1173418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9CE4F5AA-B8C2-4A62-8F03-9F76967DD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9" y="190356"/>
            <a:ext cx="10515600" cy="5067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0B327B4-8528-49CD-848B-90CE6BA8E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926" y="6270306"/>
            <a:ext cx="1649339" cy="279973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6595A0F-F23F-46CF-A5D1-9FFE3833E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7303" y="6366775"/>
            <a:ext cx="2743200" cy="261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DCD0362F-A009-41D2-8758-EFD4BFF6A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059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231F4AF-3D3F-42A2-BC08-C84BE9274D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37750" y="1516073"/>
            <a:ext cx="4808977" cy="22207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42097B3-B31A-48FC-A327-8D8D073EF7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30385" y="1516073"/>
            <a:ext cx="4808977" cy="22207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95AF1C-168F-4686-B2B7-EF5AEE4CB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383" y="3802880"/>
            <a:ext cx="4890620" cy="325895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1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F40508D-2E8F-4EFE-8977-A071E883C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6383" y="4168214"/>
            <a:ext cx="4890620" cy="1779659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1DECA81-3B7F-47E1-A4AE-D773AF73F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3396" y="3802880"/>
            <a:ext cx="4914705" cy="325895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1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8E17DAD-9C7E-49AB-9105-4982EB2B4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3396" y="4168214"/>
            <a:ext cx="4914705" cy="1779659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0D186D-A29A-46E2-A798-8AD0E1343116}"/>
              </a:ext>
            </a:extLst>
          </p:cNvPr>
          <p:cNvCxnSpPr>
            <a:cxnSpLocks/>
          </p:cNvCxnSpPr>
          <p:nvPr userDrawn="1"/>
        </p:nvCxnSpPr>
        <p:spPr>
          <a:xfrm>
            <a:off x="457812" y="582941"/>
            <a:ext cx="1173418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BE31828D-A555-4BB5-B6DA-8E6A8E60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9" y="190356"/>
            <a:ext cx="10515600" cy="5067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AA5E91E-F531-4ACF-BAE5-F18351B984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926" y="6270306"/>
            <a:ext cx="1649339" cy="279973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7DF97A6D-8D89-4FD5-839A-80CDBA5FD9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267303" y="6366775"/>
            <a:ext cx="2743200" cy="261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DCD0362F-A009-41D2-8758-EFD4BFF6A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956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ist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9DF411-60D0-4BED-B4E1-BEA1C6C598E3}"/>
              </a:ext>
            </a:extLst>
          </p:cNvPr>
          <p:cNvCxnSpPr>
            <a:cxnSpLocks/>
          </p:cNvCxnSpPr>
          <p:nvPr userDrawn="1"/>
        </p:nvCxnSpPr>
        <p:spPr>
          <a:xfrm>
            <a:off x="457812" y="582941"/>
            <a:ext cx="1173418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08C49FF9-BE9C-4A99-9F03-C94F5512E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9" y="190356"/>
            <a:ext cx="10515600" cy="5067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3045557-5EA6-4AB9-AA24-0DFF5CD8FE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926" y="6270306"/>
            <a:ext cx="1649339" cy="27997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2A58646-4C8F-4BCB-A68D-A052B9008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7303" y="6366775"/>
            <a:ext cx="2743200" cy="261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DCD0362F-A009-41D2-8758-EFD4BFF6A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91B8F-FB64-464B-94D5-D206A0D4860A}"/>
              </a:ext>
            </a:extLst>
          </p:cNvPr>
          <p:cNvSpPr/>
          <p:nvPr userDrawn="1"/>
        </p:nvSpPr>
        <p:spPr>
          <a:xfrm rot="5400000">
            <a:off x="5981700" y="-3101017"/>
            <a:ext cx="228600" cy="1005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49FB92-758A-47F9-9C37-AA7EF983EC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29841" y="2262188"/>
            <a:ext cx="2359152" cy="14351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78DA06B-C7C9-4C88-84A8-981AB661F2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3009" y="2262188"/>
            <a:ext cx="2359152" cy="14351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B774577-CF99-41EB-A25A-111B1E5309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56177" y="2262188"/>
            <a:ext cx="2359152" cy="14351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21D0ED1-1B22-49A6-A7F2-3EE4A593DA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6800" y="2262188"/>
            <a:ext cx="2359025" cy="14351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FCD58A6-9167-4981-A717-CE8BD8F268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28514" y="3830369"/>
            <a:ext cx="2359152" cy="2078728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173038" indent="-173038" algn="l" defTabSz="914400" rtl="0" eaLnBrk="1" latinLnBrk="0" hangingPunct="1">
              <a:lnSpc>
                <a:spcPts val="19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3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344488" indent="-171450">
              <a:lnSpc>
                <a:spcPts val="19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/>
            </a:lvl3pPr>
            <a:lvl4pPr marL="517525" indent="-173038">
              <a:lnSpc>
                <a:spcPts val="19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300"/>
            </a:lvl4pPr>
            <a:lvl5pPr marL="690563" indent="-173038">
              <a:lnSpc>
                <a:spcPts val="19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76666EDD-6E3A-4D83-8B05-841CB20A79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7193" y="3833760"/>
            <a:ext cx="2359152" cy="2078728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173038" indent="-173038" algn="l" defTabSz="914400" rtl="0" eaLnBrk="1" latinLnBrk="0" hangingPunct="1">
              <a:lnSpc>
                <a:spcPts val="19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3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344488" indent="-171450">
              <a:lnSpc>
                <a:spcPts val="19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/>
            </a:lvl3pPr>
            <a:lvl4pPr marL="517525" indent="-173038">
              <a:lnSpc>
                <a:spcPts val="19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300"/>
            </a:lvl4pPr>
            <a:lvl5pPr marL="690563" indent="-173038">
              <a:lnSpc>
                <a:spcPts val="19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0651AA48-64E4-42FA-87F8-6D6B866302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71157" y="3819045"/>
            <a:ext cx="2359152" cy="2078728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173038" indent="-173038" algn="l" defTabSz="914400" rtl="0" eaLnBrk="1" latinLnBrk="0" hangingPunct="1">
              <a:lnSpc>
                <a:spcPts val="19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3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344488" indent="-171450">
              <a:lnSpc>
                <a:spcPts val="19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/>
            </a:lvl3pPr>
            <a:lvl4pPr marL="517525" indent="-173038">
              <a:lnSpc>
                <a:spcPts val="19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300"/>
            </a:lvl4pPr>
            <a:lvl5pPr marL="690563" indent="-173038">
              <a:lnSpc>
                <a:spcPts val="19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6E02AE29-BFC7-4EE4-B813-F553331C57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9835" y="3822436"/>
            <a:ext cx="2359152" cy="2078728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173038" indent="-173038" algn="l" defTabSz="914400" rtl="0" eaLnBrk="1" latinLnBrk="0" hangingPunct="1">
              <a:lnSpc>
                <a:spcPts val="19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3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344488" indent="-171450">
              <a:lnSpc>
                <a:spcPts val="19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/>
            </a:lvl3pPr>
            <a:lvl4pPr marL="517525" indent="-173038">
              <a:lnSpc>
                <a:spcPts val="19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300"/>
            </a:lvl4pPr>
            <a:lvl5pPr marL="690563" indent="-173038">
              <a:lnSpc>
                <a:spcPts val="19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57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42097B3-B31A-48FC-A327-8D8D073EF7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813" y="975527"/>
            <a:ext cx="11256780" cy="50546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08E384-20BD-4CC0-A1CB-B3BA14230EEB}"/>
              </a:ext>
            </a:extLst>
          </p:cNvPr>
          <p:cNvCxnSpPr>
            <a:cxnSpLocks/>
          </p:cNvCxnSpPr>
          <p:nvPr userDrawn="1"/>
        </p:nvCxnSpPr>
        <p:spPr>
          <a:xfrm>
            <a:off x="457812" y="582941"/>
            <a:ext cx="1173418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EBD77AEA-43B9-4767-93D1-75C67261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9" y="190356"/>
            <a:ext cx="10515600" cy="5067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688E390-1B1E-4F7C-971A-CC8E50D8D2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926" y="6270306"/>
            <a:ext cx="1649339" cy="279973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9BD652-9691-4B92-8FE4-FC17F75A4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7303" y="6366775"/>
            <a:ext cx="2743200" cy="261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DCD0362F-A009-41D2-8758-EFD4BFF6A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18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9DF411-60D0-4BED-B4E1-BEA1C6C598E3}"/>
              </a:ext>
            </a:extLst>
          </p:cNvPr>
          <p:cNvCxnSpPr>
            <a:cxnSpLocks/>
          </p:cNvCxnSpPr>
          <p:nvPr userDrawn="1"/>
        </p:nvCxnSpPr>
        <p:spPr>
          <a:xfrm>
            <a:off x="457812" y="582941"/>
            <a:ext cx="1173418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08C49FF9-BE9C-4A99-9F03-C94F5512E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9" y="190356"/>
            <a:ext cx="10515600" cy="5067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3045557-5EA6-4AB9-AA24-0DFF5CD8FE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926" y="6270306"/>
            <a:ext cx="1649339" cy="27997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2A58646-4C8F-4BCB-A68D-A052B9008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7303" y="6366775"/>
            <a:ext cx="2743200" cy="261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DCD0362F-A009-41D2-8758-EFD4BFF6A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67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551415C-368A-4679-B7AB-A57D9604D68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34895" y="2416014"/>
            <a:ext cx="5529526" cy="364706"/>
          </a:xfrm>
        </p:spPr>
        <p:txBody>
          <a:bodyPr anchor="t">
            <a:noAutofit/>
          </a:bodyPr>
          <a:lstStyle>
            <a:lvl1pPr marL="0" indent="0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None/>
              <a:defRPr lang="en-US" sz="3200" b="1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FIRST LAST, PE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3C8CE64-8144-4203-A3B6-F53AD000AFA4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343523" y="2976374"/>
            <a:ext cx="5529526" cy="364706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18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first.last@wright-pierce.com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325D150-09A4-410D-9AD2-6D8629230A5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343523" y="3314971"/>
            <a:ext cx="5529526" cy="364706"/>
          </a:xfrm>
        </p:spPr>
        <p:txBody>
          <a:bodyPr anchor="t">
            <a:noAutofit/>
          </a:bodyPr>
          <a:lstStyle>
            <a:lvl1pPr marL="0" indent="0" algn="l">
              <a:buNone/>
              <a:defRPr lang="en-US" sz="18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000.000.0000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6382B618-5217-436A-AA6D-937C105F74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59056" y="2485023"/>
            <a:ext cx="2122652" cy="20937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394CDC2-C3A3-4EE7-AB5D-2F1CC3C53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754" y="6374894"/>
            <a:ext cx="1649339" cy="279471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FC938F26-C0BC-4FD5-B7D6-2D9850F6ED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926" y="6270306"/>
            <a:ext cx="1649339" cy="279973"/>
          </a:xfrm>
          <a:prstGeom prst="rect">
            <a:avLst/>
          </a:prstGeom>
        </p:spPr>
      </p:pic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415547AD-4334-437F-9699-9B73042BC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7303" y="6366775"/>
            <a:ext cx="2743200" cy="261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DCD0362F-A009-41D2-8758-EFD4BFF6AF9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AB51CC-5038-400D-AC0E-5E6D4293D1DF}"/>
              </a:ext>
            </a:extLst>
          </p:cNvPr>
          <p:cNvCxnSpPr>
            <a:cxnSpLocks/>
          </p:cNvCxnSpPr>
          <p:nvPr userDrawn="1"/>
        </p:nvCxnSpPr>
        <p:spPr>
          <a:xfrm>
            <a:off x="457812" y="582941"/>
            <a:ext cx="1173418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C7686AC0-0785-4C58-8990-7655D1D0F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9" y="190356"/>
            <a:ext cx="10515600" cy="5067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957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551415C-368A-4679-B7AB-A57D9604D68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34895" y="1337718"/>
            <a:ext cx="5529526" cy="364706"/>
          </a:xfrm>
        </p:spPr>
        <p:txBody>
          <a:bodyPr anchor="t">
            <a:noAutofit/>
          </a:bodyPr>
          <a:lstStyle>
            <a:lvl1pPr marL="0" indent="0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None/>
              <a:defRPr lang="en-US" sz="3200" b="1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FIRST LAST, PE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3C8CE64-8144-4203-A3B6-F53AD000AFA4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343523" y="1872200"/>
            <a:ext cx="5529526" cy="364706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18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first.last@wright-pierce.com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325D150-09A4-410D-9AD2-6D8629230A5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343523" y="2210797"/>
            <a:ext cx="5529526" cy="364706"/>
          </a:xfrm>
        </p:spPr>
        <p:txBody>
          <a:bodyPr anchor="t">
            <a:noAutofit/>
          </a:bodyPr>
          <a:lstStyle>
            <a:lvl1pPr marL="0" indent="0" algn="l">
              <a:buNone/>
              <a:defRPr lang="en-US" sz="18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000.000.0000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6382B618-5217-436A-AA6D-937C105F74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59056" y="1406727"/>
            <a:ext cx="2122652" cy="20937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394CDC2-C3A3-4EE7-AB5D-2F1CC3C53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754" y="6374894"/>
            <a:ext cx="1649339" cy="279471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FC938F26-C0BC-4FD5-B7D6-2D9850F6ED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926" y="6270306"/>
            <a:ext cx="1649339" cy="279973"/>
          </a:xfrm>
          <a:prstGeom prst="rect">
            <a:avLst/>
          </a:prstGeom>
        </p:spPr>
      </p:pic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415547AD-4334-437F-9699-9B73042BC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7303" y="6366775"/>
            <a:ext cx="2743200" cy="261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DCD0362F-A009-41D2-8758-EFD4BFF6AF9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AB51CC-5038-400D-AC0E-5E6D4293D1DF}"/>
              </a:ext>
            </a:extLst>
          </p:cNvPr>
          <p:cNvCxnSpPr>
            <a:cxnSpLocks/>
          </p:cNvCxnSpPr>
          <p:nvPr userDrawn="1"/>
        </p:nvCxnSpPr>
        <p:spPr>
          <a:xfrm>
            <a:off x="457812" y="582941"/>
            <a:ext cx="1173418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C7686AC0-0785-4C58-8990-7655D1D0F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9" y="190356"/>
            <a:ext cx="10515600" cy="5067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90F7A5D-8AB5-44B3-B3F5-F5BA61498924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5334895" y="3640706"/>
            <a:ext cx="5529526" cy="364706"/>
          </a:xfrm>
        </p:spPr>
        <p:txBody>
          <a:bodyPr anchor="t">
            <a:noAutofit/>
          </a:bodyPr>
          <a:lstStyle>
            <a:lvl1pPr marL="0" indent="0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None/>
              <a:defRPr lang="en-US" sz="3200" b="1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FIRST LAST, PE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9CF66F-4024-4A0B-9C4C-99E7C646CD7A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5343523" y="4175188"/>
            <a:ext cx="5529526" cy="364706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18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first.last@wright-pierce.com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78F5DFE-375D-47A3-A950-5CA2DDF6364E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5343523" y="4513785"/>
            <a:ext cx="5529526" cy="364706"/>
          </a:xfrm>
        </p:spPr>
        <p:txBody>
          <a:bodyPr anchor="t">
            <a:noAutofit/>
          </a:bodyPr>
          <a:lstStyle>
            <a:lvl1pPr marL="0" indent="0" algn="l">
              <a:buNone/>
              <a:defRPr lang="en-US" sz="18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000.000.0000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D7145B50-E6C7-4C59-ADF5-2E455E3549D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059056" y="3709715"/>
            <a:ext cx="2122652" cy="20937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31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D394CDC2-C3A3-4EE7-AB5D-2F1CC3C53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754" y="6374894"/>
            <a:ext cx="1649339" cy="279471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FC938F26-C0BC-4FD5-B7D6-2D9850F6ED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926" y="6270306"/>
            <a:ext cx="1649339" cy="279973"/>
          </a:xfrm>
          <a:prstGeom prst="rect">
            <a:avLst/>
          </a:prstGeom>
        </p:spPr>
      </p:pic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415547AD-4334-437F-9699-9B73042BC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7303" y="6366775"/>
            <a:ext cx="2743200" cy="261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DCD0362F-A009-41D2-8758-EFD4BFF6AF9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AB51CC-5038-400D-AC0E-5E6D4293D1DF}"/>
              </a:ext>
            </a:extLst>
          </p:cNvPr>
          <p:cNvCxnSpPr>
            <a:cxnSpLocks/>
          </p:cNvCxnSpPr>
          <p:nvPr userDrawn="1"/>
        </p:nvCxnSpPr>
        <p:spPr>
          <a:xfrm>
            <a:off x="457812" y="582941"/>
            <a:ext cx="1173418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C7686AC0-0785-4C58-8990-7655D1D0F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9" y="190356"/>
            <a:ext cx="10515600" cy="5067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90F7A5D-8AB5-44B3-B3F5-F5BA61498924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955327" y="2898836"/>
            <a:ext cx="5529526" cy="364706"/>
          </a:xfrm>
        </p:spPr>
        <p:txBody>
          <a:bodyPr anchor="t">
            <a:noAutofit/>
          </a:bodyPr>
          <a:lstStyle>
            <a:lvl1pPr marL="0" indent="0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None/>
              <a:defRPr lang="en-US" sz="3200" b="1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FIRST LAST, PE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9CF66F-4024-4A0B-9C4C-99E7C646CD7A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955327" y="3433318"/>
            <a:ext cx="5529526" cy="364706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18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first.last@wright-pierce.com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78F5DFE-375D-47A3-A950-5CA2DDF6364E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5327" y="3771915"/>
            <a:ext cx="5529526" cy="364706"/>
          </a:xfrm>
        </p:spPr>
        <p:txBody>
          <a:bodyPr anchor="t">
            <a:noAutofit/>
          </a:bodyPr>
          <a:lstStyle>
            <a:lvl1pPr marL="0" indent="0" algn="l">
              <a:buNone/>
              <a:defRPr lang="en-US" sz="18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000.000.0000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D7145B50-E6C7-4C59-ADF5-2E455E3549D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263550" y="2967846"/>
            <a:ext cx="1512712" cy="14921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74E6ECE-DAF3-4C5B-ADA8-DD169C5A0009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4955327" y="4630339"/>
            <a:ext cx="5529526" cy="364706"/>
          </a:xfrm>
        </p:spPr>
        <p:txBody>
          <a:bodyPr anchor="t">
            <a:noAutofit/>
          </a:bodyPr>
          <a:lstStyle>
            <a:lvl1pPr marL="0" indent="0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None/>
              <a:defRPr lang="en-US" sz="3200" b="1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FIRST LAST, PE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7619B3-DA71-4C8C-B506-6DD75B8CF003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4955327" y="5164821"/>
            <a:ext cx="5529526" cy="364706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18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first.last@wright-pierce.com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4798EFC-2FF1-4B72-840D-BAD9447723CA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4955327" y="5503418"/>
            <a:ext cx="5529526" cy="364706"/>
          </a:xfrm>
        </p:spPr>
        <p:txBody>
          <a:bodyPr anchor="t">
            <a:noAutofit/>
          </a:bodyPr>
          <a:lstStyle>
            <a:lvl1pPr marL="0" indent="0" algn="l">
              <a:buNone/>
              <a:defRPr lang="en-US" sz="18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000.000.0000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6F34A5F4-44DA-48CE-B8A4-5D3B94C1010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263550" y="4699349"/>
            <a:ext cx="1512712" cy="14921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E56EF91-B201-4A52-AEB3-949EB00558CD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4955327" y="1190775"/>
            <a:ext cx="5529526" cy="364706"/>
          </a:xfrm>
        </p:spPr>
        <p:txBody>
          <a:bodyPr anchor="t">
            <a:noAutofit/>
          </a:bodyPr>
          <a:lstStyle>
            <a:lvl1pPr marL="0" indent="0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None/>
              <a:defRPr lang="en-US" sz="3200" b="1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FIRST LAST, PE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C4CCA93-5E78-4B69-9733-4739CB2D296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4955327" y="1725257"/>
            <a:ext cx="5529526" cy="364706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18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first.last@wright-pierce.com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89D0082-1803-4024-B3A3-E7BA43CD2FD6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955327" y="2063854"/>
            <a:ext cx="5529526" cy="364706"/>
          </a:xfrm>
        </p:spPr>
        <p:txBody>
          <a:bodyPr anchor="t">
            <a:noAutofit/>
          </a:bodyPr>
          <a:lstStyle>
            <a:lvl1pPr marL="0" indent="0" algn="l">
              <a:buNone/>
              <a:defRPr lang="en-US" sz="18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000.000.0000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5134A526-81BA-4A0D-AB34-1517E94A17C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263550" y="1259785"/>
            <a:ext cx="1512712" cy="14921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58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(Large Title and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5323D971-F8F4-49BC-A466-E8004EE9DE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95578" y="3341746"/>
            <a:ext cx="10196422" cy="35162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CDEB96-D081-4B77-A91F-727ED03FEC3D}"/>
              </a:ext>
            </a:extLst>
          </p:cNvPr>
          <p:cNvSpPr/>
          <p:nvPr userDrawn="1"/>
        </p:nvSpPr>
        <p:spPr>
          <a:xfrm rot="5400000">
            <a:off x="-2431214" y="2431211"/>
            <a:ext cx="6858000" cy="19955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394CDC2-C3A3-4EE7-AB5D-2F1CC3C53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754" y="6374894"/>
            <a:ext cx="1649339" cy="27947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EF62DBC-8EF9-4564-96F4-35FB84EA3DAD}"/>
              </a:ext>
            </a:extLst>
          </p:cNvPr>
          <p:cNvSpPr/>
          <p:nvPr userDrawn="1"/>
        </p:nvSpPr>
        <p:spPr>
          <a:xfrm rot="5400000">
            <a:off x="5927587" y="-2922664"/>
            <a:ext cx="336821" cy="12191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C1E135E-F613-45A0-ABAA-B07DB6B9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984" y="2774562"/>
            <a:ext cx="9054276" cy="43916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lang="en-US" sz="6000" b="1" kern="1200" dirty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6B38951-A109-432E-B695-F833924F9FB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656887" y="3026485"/>
            <a:ext cx="2846395" cy="32380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lnSpc>
                <a:spcPts val="1800"/>
              </a:lnSpc>
              <a:spcBef>
                <a:spcPct val="0"/>
              </a:spcBef>
              <a:buNone/>
              <a:defRPr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067810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551415C-368A-4679-B7AB-A57D9604D68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88752" y="1925471"/>
            <a:ext cx="8503376" cy="364706"/>
          </a:xfrm>
        </p:spPr>
        <p:txBody>
          <a:bodyPr anchor="t">
            <a:noAutofit/>
          </a:bodyPr>
          <a:lstStyle>
            <a:lvl1pPr marL="0" indent="0">
              <a:buNone/>
              <a:defRPr lang="en-US" sz="2400" b="1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CONTACT INFORMATION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6382B618-5217-436A-AA6D-937C105F74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43103" y="1993036"/>
            <a:ext cx="1623523" cy="16014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50A90D-8D1E-486D-A925-09DAF0EA4D81}"/>
              </a:ext>
            </a:extLst>
          </p:cNvPr>
          <p:cNvGrpSpPr/>
          <p:nvPr userDrawn="1"/>
        </p:nvGrpSpPr>
        <p:grpSpPr>
          <a:xfrm>
            <a:off x="0" y="2806184"/>
            <a:ext cx="10825935" cy="1631216"/>
            <a:chOff x="0" y="2806184"/>
            <a:chExt cx="10825935" cy="163121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F1912C6-7AD1-44A9-A925-1F80D76412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158716"/>
              <a:ext cx="10639425" cy="0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2FB6CDB-5068-4FE9-A49F-97CF999D5A11}"/>
                </a:ext>
              </a:extLst>
            </p:cNvPr>
            <p:cNvSpPr txBox="1"/>
            <p:nvPr/>
          </p:nvSpPr>
          <p:spPr>
            <a:xfrm>
              <a:off x="2424023" y="2806184"/>
              <a:ext cx="840191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0" b="1" spc="-150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THANK YOU</a:t>
              </a:r>
              <a:endParaRPr lang="en-US" sz="10000" b="1" spc="-20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D394CDC2-C3A3-4EE7-AB5D-2F1CC3C53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754" y="6374894"/>
            <a:ext cx="1649339" cy="279471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D26F646-F8B3-4592-8E3F-E4C3B3DD136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282338" y="2304108"/>
            <a:ext cx="8503376" cy="364706"/>
          </a:xfrm>
        </p:spPr>
        <p:txBody>
          <a:bodyPr anchor="t">
            <a:noAutofit/>
          </a:bodyPr>
          <a:lstStyle>
            <a:lvl1pPr marL="0" indent="0">
              <a:buNone/>
              <a:defRPr lang="en-US" sz="18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3C8CE64-8144-4203-A3B6-F53AD000AFA4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255693" y="4267043"/>
            <a:ext cx="8503376" cy="364706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first.last@wright-pierce.com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325D150-09A4-410D-9AD2-6D8629230A5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2255693" y="4605640"/>
            <a:ext cx="8503376" cy="364706"/>
          </a:xfrm>
        </p:spPr>
        <p:txBody>
          <a:bodyPr anchor="t">
            <a:noAutofit/>
          </a:bodyPr>
          <a:lstStyle>
            <a:lvl1pPr marL="0" indent="0" algn="r">
              <a:buNone/>
              <a:defRPr lang="en-US" sz="18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000.000.0000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FC938F26-C0BC-4FD5-B7D6-2D9850F6ED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926" y="6270306"/>
            <a:ext cx="1649339" cy="279973"/>
          </a:xfrm>
          <a:prstGeom prst="rect">
            <a:avLst/>
          </a:prstGeom>
        </p:spPr>
      </p:pic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415547AD-4334-437F-9699-9B73042BC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7303" y="6366775"/>
            <a:ext cx="2743200" cy="261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DCD0362F-A009-41D2-8758-EFD4BFF6A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60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78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(No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CCDEB96-D081-4B77-A91F-727ED03FEC3D}"/>
              </a:ext>
            </a:extLst>
          </p:cNvPr>
          <p:cNvSpPr/>
          <p:nvPr userDrawn="1"/>
        </p:nvSpPr>
        <p:spPr>
          <a:xfrm rot="5400000">
            <a:off x="-2431214" y="2431211"/>
            <a:ext cx="6858000" cy="19955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394CDC2-C3A3-4EE7-AB5D-2F1CC3C53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754" y="6374894"/>
            <a:ext cx="1649339" cy="279471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551415C-368A-4679-B7AB-A57D9604D68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68739" y="2573413"/>
            <a:ext cx="8503376" cy="364706"/>
          </a:xfrm>
        </p:spPr>
        <p:txBody>
          <a:bodyPr anchor="ctr">
            <a:normAutofit/>
          </a:bodyPr>
          <a:lstStyle>
            <a:lvl1pPr marL="0" indent="0">
              <a:buNone/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F62DBC-8EF9-4564-96F4-35FB84EA3DAD}"/>
              </a:ext>
            </a:extLst>
          </p:cNvPr>
          <p:cNvSpPr/>
          <p:nvPr userDrawn="1"/>
        </p:nvSpPr>
        <p:spPr>
          <a:xfrm rot="5400000">
            <a:off x="5927587" y="-2922664"/>
            <a:ext cx="336821" cy="12191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C1E135E-F613-45A0-ABAA-B07DB6B9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360" y="2147349"/>
            <a:ext cx="9054276" cy="43916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3200" b="1" kern="1200" dirty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B061447-809C-41B5-8C06-0A8C837537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54360" y="3667338"/>
            <a:ext cx="1468321" cy="148180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Seal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41900A2-7884-4520-91B0-574A5EAD0E9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656888" y="3371870"/>
            <a:ext cx="2846395" cy="1280754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lang="en-US" sz="1600" b="1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names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6B38951-A109-432E-B695-F833924F9FB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656887" y="3026485"/>
            <a:ext cx="2846395" cy="32380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lnSpc>
                <a:spcPts val="1800"/>
              </a:lnSpc>
              <a:spcBef>
                <a:spcPct val="0"/>
              </a:spcBef>
              <a:buNone/>
              <a:defRPr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2000" b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69547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5335A31A-2D30-408E-9C37-07776C5B7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8000" y="2103120"/>
            <a:ext cx="9144000" cy="201168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section title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8E5193-F431-4A1A-B66C-68B6311039E0}"/>
              </a:ext>
            </a:extLst>
          </p:cNvPr>
          <p:cNvCxnSpPr>
            <a:cxnSpLocks/>
          </p:cNvCxnSpPr>
          <p:nvPr userDrawn="1"/>
        </p:nvCxnSpPr>
        <p:spPr>
          <a:xfrm>
            <a:off x="457812" y="582941"/>
            <a:ext cx="1173418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0D5C554B-2DEF-4D78-A671-064DF900AD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926" y="6270306"/>
            <a:ext cx="1649339" cy="2799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AB7629C-B8DD-45C3-A5A5-E387D885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9" y="190356"/>
            <a:ext cx="10515600" cy="5067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7485DE-9745-4573-9EF9-406A59738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7303" y="6366775"/>
            <a:ext cx="2743200" cy="261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DCD0362F-A009-41D2-8758-EFD4BFF6A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6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8E5193-F431-4A1A-B66C-68B6311039E0}"/>
              </a:ext>
            </a:extLst>
          </p:cNvPr>
          <p:cNvCxnSpPr>
            <a:cxnSpLocks/>
          </p:cNvCxnSpPr>
          <p:nvPr userDrawn="1"/>
        </p:nvCxnSpPr>
        <p:spPr>
          <a:xfrm>
            <a:off x="457812" y="582941"/>
            <a:ext cx="1173418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0D5C554B-2DEF-4D78-A671-064DF900AD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926" y="6270306"/>
            <a:ext cx="1649339" cy="2799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AB7629C-B8DD-45C3-A5A5-E387D885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9" y="190356"/>
            <a:ext cx="10515600" cy="5067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7485DE-9745-4573-9EF9-406A59738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7303" y="6366775"/>
            <a:ext cx="2743200" cy="261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DCD0362F-A009-41D2-8758-EFD4BFF6A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53B79B-0A31-40D6-A74C-FC605D5515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20938"/>
            <a:ext cx="5641975" cy="19875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501AC4-3BBF-4B1A-AE8B-9897DC0488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41975" y="2365035"/>
            <a:ext cx="6550025" cy="2041146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400">
                <a:solidFill>
                  <a:schemeClr val="accent1"/>
                </a:solidFill>
              </a:defRPr>
            </a:lvl2pPr>
            <a:lvl3pPr marL="914400" indent="0">
              <a:buNone/>
              <a:defRPr sz="2400">
                <a:solidFill>
                  <a:schemeClr val="accent1"/>
                </a:solidFill>
              </a:defRPr>
            </a:lvl3pPr>
            <a:lvl4pPr marL="1371600" indent="0">
              <a:buNone/>
              <a:defRPr sz="2400">
                <a:solidFill>
                  <a:schemeClr val="accent1"/>
                </a:solidFill>
              </a:defRPr>
            </a:lvl4pPr>
            <a:lvl5pPr marL="1828800" indent="0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953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EE3BFF-08F5-46DC-BCB6-62BEAA715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13" y="1044229"/>
            <a:ext cx="10769462" cy="50574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C6EB19D-4540-444B-BB81-9461831596D5}"/>
              </a:ext>
            </a:extLst>
          </p:cNvPr>
          <p:cNvCxnSpPr>
            <a:cxnSpLocks/>
          </p:cNvCxnSpPr>
          <p:nvPr userDrawn="1"/>
        </p:nvCxnSpPr>
        <p:spPr>
          <a:xfrm>
            <a:off x="457812" y="582941"/>
            <a:ext cx="1173418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65F3B846-637B-4670-BDC8-A659C2063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9" y="190356"/>
            <a:ext cx="10515600" cy="5067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B16C149-499D-43EB-8C59-923496BA1D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926" y="6270306"/>
            <a:ext cx="1649339" cy="27997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05F9D9-CC8E-4A68-A61A-DBDE502BD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7303" y="6366775"/>
            <a:ext cx="2743200" cy="261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DCD0362F-A009-41D2-8758-EFD4BFF6A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3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84D1C0-177E-4219-9120-DF7DBADDB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13" y="1512927"/>
            <a:ext cx="10769462" cy="458876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FF7226B-0E13-4E1E-B0DC-90EF6577AC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3599" y="1081127"/>
            <a:ext cx="3349950" cy="431800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buNone/>
              <a:defRPr lang="en-US" sz="2400" b="1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EDD65A-372B-448B-B67F-8D00A1C668CC}"/>
              </a:ext>
            </a:extLst>
          </p:cNvPr>
          <p:cNvCxnSpPr>
            <a:cxnSpLocks/>
          </p:cNvCxnSpPr>
          <p:nvPr userDrawn="1"/>
        </p:nvCxnSpPr>
        <p:spPr>
          <a:xfrm>
            <a:off x="457812" y="582941"/>
            <a:ext cx="1173418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8047834B-25A3-4B75-8D97-EB3144A7B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9" y="190356"/>
            <a:ext cx="10515600" cy="5067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9870ECD-44DA-46EF-8155-1A369B93C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926" y="6270306"/>
            <a:ext cx="1649339" cy="279973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F72F0D8-EF2E-47F3-87FE-325BFFDC1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7303" y="6366775"/>
            <a:ext cx="2743200" cy="261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DCD0362F-A009-41D2-8758-EFD4BFF6A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82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63F0A-1FCE-4194-A2C5-DE7BEF7DF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676" y="1004555"/>
            <a:ext cx="5499907" cy="50670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1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8567D-3FB9-4791-B65F-EE148F341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2676" y="1511256"/>
            <a:ext cx="5499907" cy="451860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BACD59-6BC5-4D46-A500-96A0B12D32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8196" y="1004555"/>
            <a:ext cx="5526993" cy="50670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1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E16D1E-2396-4846-84CA-C95C94B7D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8196" y="1511256"/>
            <a:ext cx="5526993" cy="451860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76071-0FF8-49E5-9397-37A2E3170651}"/>
              </a:ext>
            </a:extLst>
          </p:cNvPr>
          <p:cNvCxnSpPr>
            <a:cxnSpLocks/>
          </p:cNvCxnSpPr>
          <p:nvPr userDrawn="1"/>
        </p:nvCxnSpPr>
        <p:spPr>
          <a:xfrm>
            <a:off x="457812" y="582941"/>
            <a:ext cx="1173418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99CF3D6-382C-4A41-8F4D-510E843A1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9" y="190356"/>
            <a:ext cx="10515600" cy="5067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E87EDF9-D6F2-4F5B-9A54-A4E344B11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926" y="6270306"/>
            <a:ext cx="1649339" cy="279973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7FB472C-7286-4115-83E1-0291DFCEDF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67303" y="6366775"/>
            <a:ext cx="2743200" cy="261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DCD0362F-A009-41D2-8758-EFD4BFF6A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56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7CFABE59-3195-4CCB-855A-520F4CFC65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2926" y="1569920"/>
            <a:ext cx="4278142" cy="40213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84D1C0-177E-4219-9120-DF7DBADDB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2070" y="1495835"/>
            <a:ext cx="5737387" cy="458876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EDD65A-372B-448B-B67F-8D00A1C668CC}"/>
              </a:ext>
            </a:extLst>
          </p:cNvPr>
          <p:cNvCxnSpPr>
            <a:cxnSpLocks/>
          </p:cNvCxnSpPr>
          <p:nvPr userDrawn="1"/>
        </p:nvCxnSpPr>
        <p:spPr>
          <a:xfrm>
            <a:off x="457812" y="582941"/>
            <a:ext cx="1173418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8047834B-25A3-4B75-8D97-EB3144A7B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9" y="190356"/>
            <a:ext cx="10515600" cy="5067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9870ECD-44DA-46EF-8155-1A369B93C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926" y="6270306"/>
            <a:ext cx="1649339" cy="279973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F72F0D8-EF2E-47F3-87FE-325BFFDC1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7303" y="6366775"/>
            <a:ext cx="2743200" cy="261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DCD0362F-A009-41D2-8758-EFD4BFF6A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8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467A0-B256-488F-8E5E-31CF423BF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613" y="1044229"/>
            <a:ext cx="8503376" cy="5057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5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1" r:id="rId2"/>
    <p:sldLayoutId id="2147483665" r:id="rId3"/>
    <p:sldLayoutId id="2147483661" r:id="rId4"/>
    <p:sldLayoutId id="2147483674" r:id="rId5"/>
    <p:sldLayoutId id="2147483649" r:id="rId6"/>
    <p:sldLayoutId id="2147483650" r:id="rId7"/>
    <p:sldLayoutId id="2147483653" r:id="rId8"/>
    <p:sldLayoutId id="2147483668" r:id="rId9"/>
    <p:sldLayoutId id="2147483669" r:id="rId10"/>
    <p:sldLayoutId id="2147483670" r:id="rId11"/>
    <p:sldLayoutId id="2147483660" r:id="rId12"/>
    <p:sldLayoutId id="2147483662" r:id="rId13"/>
    <p:sldLayoutId id="2147483675" r:id="rId14"/>
    <p:sldLayoutId id="2147483651" r:id="rId15"/>
    <p:sldLayoutId id="2147483655" r:id="rId16"/>
    <p:sldLayoutId id="2147483667" r:id="rId17"/>
    <p:sldLayoutId id="2147483672" r:id="rId18"/>
    <p:sldLayoutId id="2147483673" r:id="rId19"/>
    <p:sldLayoutId id="2147483666" r:id="rId20"/>
    <p:sldLayoutId id="2147483663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200" b="1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65000"/>
        <a:buFont typeface="Courier New" panose="02070309020205020404" pitchFamily="49" charset="0"/>
        <a:buChar char="o"/>
        <a:defRPr sz="1800" b="1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65000"/>
        <a:buFont typeface="Courier New" panose="02070309020205020404" pitchFamily="49" charset="0"/>
        <a:buChar char="o"/>
        <a:defRPr sz="1400" b="1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200" b="1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D57AF7-75E5-447B-A8B6-2DB539C57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2025 Final Presentation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9ECF40-5E03-4271-BFF3-EC9F2963D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 Grand Marsh Resiliency Study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79319E-90AC-4D1E-BB7A-B99001FFB302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Jaime Wallace, PE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DFAB8B-A464-49DA-8C79-3639FD187292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December 2025</a:t>
            </a:r>
          </a:p>
        </p:txBody>
      </p:sp>
      <p:pic>
        <p:nvPicPr>
          <p:cNvPr id="8" name="Picture Placeholder 7" descr="A water dam with rocks and a building in the background&#10;&#10;AI-generated content may be incorrect.">
            <a:extLst>
              <a:ext uri="{FF2B5EF4-FFF2-40B4-BE49-F238E27FC236}">
                <a16:creationId xmlns:a16="http://schemas.microsoft.com/office/drawing/2014/main" id="{2C390377-1A56-0474-68B1-0C63DACFF0B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8" b="24386"/>
          <a:stretch>
            <a:fillRect/>
          </a:stretch>
        </p:blipFill>
        <p:spPr>
          <a:xfrm>
            <a:off x="0" y="3980348"/>
            <a:ext cx="10196422" cy="2877652"/>
          </a:xfrm>
        </p:spPr>
      </p:pic>
      <p:pic>
        <p:nvPicPr>
          <p:cNvPr id="5" name="Picture Placeholder 4" descr="A blue and white logo&#10;&#10;AI-generated content may be incorrect.">
            <a:extLst>
              <a:ext uri="{FF2B5EF4-FFF2-40B4-BE49-F238E27FC236}">
                <a16:creationId xmlns:a16="http://schemas.microsoft.com/office/drawing/2014/main" id="{EF157B4C-0F5C-3EF3-4EA3-5427F0F47EB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0" r="16970"/>
          <a:stretch>
            <a:fillRect/>
          </a:stretch>
        </p:blipFill>
        <p:spPr>
          <a:xfrm>
            <a:off x="719092" y="2267258"/>
            <a:ext cx="1209675" cy="1220787"/>
          </a:xfrm>
        </p:spPr>
      </p:pic>
    </p:spTree>
    <p:extLst>
      <p:ext uri="{BB962C8B-B14F-4D97-AF65-F5344CB8AC3E}">
        <p14:creationId xmlns:p14="http://schemas.microsoft.com/office/powerpoint/2010/main" val="408239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E7112-D734-4DFA-AE70-AAB97F84E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D0362F-A009-41D2-8758-EFD4BFF6AF9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00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E9E9A9B-36AA-4E61-A450-7E93103E9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2243226"/>
            <a:ext cx="9144000" cy="1986826"/>
          </a:xfrm>
          <a:solidFill>
            <a:schemeClr val="accent1"/>
          </a:solidFill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dirty="0"/>
              <a:t>Study Overview</a:t>
            </a:r>
          </a:p>
          <a:p>
            <a:pPr>
              <a:lnSpc>
                <a:spcPts val="3000"/>
              </a:lnSpc>
            </a:pPr>
            <a:r>
              <a:rPr lang="en-US" sz="2400" dirty="0"/>
              <a:t>Data Analysis</a:t>
            </a:r>
          </a:p>
          <a:p>
            <a:pPr>
              <a:lnSpc>
                <a:spcPts val="3000"/>
              </a:lnSpc>
            </a:pPr>
            <a:r>
              <a:rPr lang="en-US" sz="2400" dirty="0"/>
              <a:t>Public Input</a:t>
            </a:r>
          </a:p>
          <a:p>
            <a:pPr>
              <a:lnSpc>
                <a:spcPts val="3000"/>
              </a:lnSpc>
            </a:pPr>
            <a:r>
              <a:rPr lang="en-US" sz="2400" dirty="0"/>
              <a:t>Recommendations</a:t>
            </a:r>
          </a:p>
          <a:p>
            <a:pPr>
              <a:lnSpc>
                <a:spcPts val="3000"/>
              </a:lnSpc>
            </a:pPr>
            <a:r>
              <a:rPr lang="en-US" sz="2400" dirty="0"/>
              <a:t>Next Steps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2E5628-6883-4E8A-BA09-C91B66FF9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1746ED4-1608-464A-82D7-C5A797947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D0362F-A009-41D2-8758-EFD4BFF6AF9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E9CC07-0586-47AE-BD56-09E85F1AE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13" y="1044229"/>
            <a:ext cx="6748040" cy="5057463"/>
          </a:xfrm>
        </p:spPr>
        <p:txBody>
          <a:bodyPr>
            <a:normAutofit/>
          </a:bodyPr>
          <a:lstStyle/>
          <a:p>
            <a:r>
              <a:rPr lang="en-US" dirty="0"/>
              <a:t>Data Collection Phase</a:t>
            </a:r>
          </a:p>
          <a:p>
            <a:pPr lvl="1"/>
            <a:r>
              <a:rPr lang="en-US" dirty="0"/>
              <a:t>LiDAR Drone Survey</a:t>
            </a:r>
          </a:p>
          <a:p>
            <a:pPr lvl="1"/>
            <a:r>
              <a:rPr lang="en-US" dirty="0"/>
              <a:t>FFE Survey</a:t>
            </a:r>
          </a:p>
          <a:p>
            <a:pPr lvl="1"/>
            <a:r>
              <a:rPr lang="en-US" dirty="0"/>
              <a:t>Tidal monitoring (May – June 2025 &amp; October 2025 – Present)</a:t>
            </a:r>
          </a:p>
          <a:p>
            <a:pPr lvl="1"/>
            <a:r>
              <a:rPr lang="en-US" dirty="0"/>
              <a:t>Partnership with Stantec for Vegetation Assessment</a:t>
            </a:r>
          </a:p>
          <a:p>
            <a:r>
              <a:rPr lang="en-US" dirty="0"/>
              <a:t>Community Outreach</a:t>
            </a:r>
          </a:p>
          <a:p>
            <a:pPr lvl="1"/>
            <a:r>
              <a:rPr lang="en-US" dirty="0"/>
              <a:t>October 2025 Stakeholders Meeting</a:t>
            </a:r>
          </a:p>
          <a:p>
            <a:pPr lvl="1"/>
            <a:r>
              <a:rPr lang="en-US" dirty="0"/>
              <a:t>Public Comment Period (October – November 2025)</a:t>
            </a:r>
          </a:p>
          <a:p>
            <a:pPr lvl="1"/>
            <a:r>
              <a:rPr lang="en-US" dirty="0"/>
              <a:t>Public Hearing (December 2025)</a:t>
            </a:r>
          </a:p>
          <a:p>
            <a:r>
              <a:rPr lang="en-US" dirty="0"/>
              <a:t>Draft/Final Resiliency Study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DF4AF-7708-42A6-BBB2-42FD10D2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9FF5A-4482-4DBB-B6DF-2883E959F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D0362F-A009-41D2-8758-EFD4BFF6AF9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162BB5-28A3-1D0A-F25A-1A012D504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7344" y="1048630"/>
            <a:ext cx="3986043" cy="5158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464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F68279-4274-DB48-4D15-2B13603C5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 - Salinity Monitoring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A49B5-C88C-165D-53A3-85F3EF655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D0362F-A009-41D2-8758-EFD4BFF6AF9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Placeholder 6">
            <a:extLst>
              <a:ext uri="{FF2B5EF4-FFF2-40B4-BE49-F238E27FC236}">
                <a16:creationId xmlns:a16="http://schemas.microsoft.com/office/drawing/2014/main" id="{0DDC60EE-4523-3D50-5F8B-AA0ADB3FF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t="1" r="1410" b="2"/>
          <a:stretch>
            <a:fillRect/>
          </a:stretch>
        </p:blipFill>
        <p:spPr>
          <a:xfrm>
            <a:off x="3902926" y="670444"/>
            <a:ext cx="4386148" cy="594110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41A30A-839A-BE9C-F491-583DAEC55BD3}"/>
              </a:ext>
            </a:extLst>
          </p:cNvPr>
          <p:cNvSpPr txBox="1"/>
          <p:nvPr/>
        </p:nvSpPr>
        <p:spPr>
          <a:xfrm>
            <a:off x="4490691" y="6128014"/>
            <a:ext cx="11245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30.4 ppt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C8127-B377-4DE0-15B8-25C5DD9D7A3F}"/>
              </a:ext>
            </a:extLst>
          </p:cNvPr>
          <p:cNvSpPr txBox="1"/>
          <p:nvPr/>
        </p:nvSpPr>
        <p:spPr>
          <a:xfrm>
            <a:off x="5945572" y="5510949"/>
            <a:ext cx="11245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31.2 ppt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82EE62-7C9C-8292-82B5-3554A8D42EA1}"/>
              </a:ext>
            </a:extLst>
          </p:cNvPr>
          <p:cNvSpPr txBox="1"/>
          <p:nvPr/>
        </p:nvSpPr>
        <p:spPr>
          <a:xfrm>
            <a:off x="5857006" y="4575399"/>
            <a:ext cx="11245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30.4 ppt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0742AA-B937-C01F-7396-B10EA587F0D4}"/>
              </a:ext>
            </a:extLst>
          </p:cNvPr>
          <p:cNvSpPr txBox="1"/>
          <p:nvPr/>
        </p:nvSpPr>
        <p:spPr>
          <a:xfrm>
            <a:off x="5203838" y="3469636"/>
            <a:ext cx="11245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30.7 ppt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415A7B-9C1A-6001-EC0B-940F0FDC1F80}"/>
              </a:ext>
            </a:extLst>
          </p:cNvPr>
          <p:cNvSpPr txBox="1"/>
          <p:nvPr/>
        </p:nvSpPr>
        <p:spPr>
          <a:xfrm>
            <a:off x="6981564" y="2369038"/>
            <a:ext cx="11245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31.0 ppt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802BA6-FEAF-1C0D-9D3E-077DE21EC73E}"/>
              </a:ext>
            </a:extLst>
          </p:cNvPr>
          <p:cNvSpPr txBox="1"/>
          <p:nvPr/>
        </p:nvSpPr>
        <p:spPr>
          <a:xfrm>
            <a:off x="6921483" y="992479"/>
            <a:ext cx="11245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0.35 ppt</a:t>
            </a:r>
          </a:p>
        </p:txBody>
      </p:sp>
    </p:spTree>
    <p:extLst>
      <p:ext uri="{BB962C8B-B14F-4D97-AF65-F5344CB8AC3E}">
        <p14:creationId xmlns:p14="http://schemas.microsoft.com/office/powerpoint/2010/main" val="176405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F3C73-FEE2-B77A-53E0-FAED18639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F6B6D2-C459-6DD1-320E-562697051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 – Peak Water Elevations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51E96-DD62-FA74-D58F-4114409CC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D0362F-A009-41D2-8758-EFD4BFF6A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EE9ADEC-B19F-21E9-6012-DF331DA2F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13" y="1073426"/>
            <a:ext cx="5946771" cy="4778734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General Observations:</a:t>
            </a:r>
          </a:p>
          <a:p>
            <a:pPr lvl="1"/>
            <a:r>
              <a:rPr lang="en-US" dirty="0"/>
              <a:t>As water level increases at ML-1, incremental peak difference in elevation from ML-1 to ML-5 increases. </a:t>
            </a:r>
          </a:p>
          <a:p>
            <a:pPr lvl="1"/>
            <a:r>
              <a:rPr lang="en-US" dirty="0"/>
              <a:t>No significant change in incremental peak difference across other ML’s. </a:t>
            </a:r>
          </a:p>
          <a:p>
            <a:pPr lvl="1"/>
            <a:r>
              <a:rPr lang="en-US" dirty="0"/>
              <a:t>Indicates that tide gate is biggest impediment of flows.</a:t>
            </a:r>
          </a:p>
          <a:p>
            <a:r>
              <a:rPr lang="en-US" u="sng" dirty="0"/>
              <a:t>Additional Observations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ML-4 is not influenced by tidal activity until water level at ML-1 surpasses ~3.5-feet.</a:t>
            </a:r>
          </a:p>
          <a:p>
            <a:pPr lvl="1"/>
            <a:r>
              <a:rPr lang="en-US" dirty="0"/>
              <a:t>In general, water elevation peaks at ML-6 are influenced by </a:t>
            </a:r>
            <a:r>
              <a:rPr lang="en-US" dirty="0" err="1"/>
              <a:t>precip</a:t>
            </a:r>
            <a:r>
              <a:rPr lang="en-US" dirty="0"/>
              <a:t>. events. </a:t>
            </a:r>
          </a:p>
          <a:p>
            <a:pPr lvl="1"/>
            <a:r>
              <a:rPr lang="en-US" dirty="0"/>
              <a:t>Potential outside influence on ML-3 showing peaks higher than ML-1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9D9AB4-5F77-2DFE-D074-C5ED7C83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989" y="1630803"/>
            <a:ext cx="5458628" cy="396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0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89B5E-06F0-44F1-4CD9-D95B06CFC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DB244D-DE61-302F-7EEB-B2E1F66E5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 – Peak Water Elevations &amp; Lag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88463-6F5B-2DB1-8A07-61A4782CD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D0362F-A009-41D2-8758-EFD4BFF6AF9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Content Placeholder 7" descr="A graph of blue dots and lines&#10;&#10;AI-generated content may be incorrect.">
            <a:extLst>
              <a:ext uri="{FF2B5EF4-FFF2-40B4-BE49-F238E27FC236}">
                <a16:creationId xmlns:a16="http://schemas.microsoft.com/office/drawing/2014/main" id="{0363582E-E208-5C85-918E-4245234BC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9" y="1820563"/>
            <a:ext cx="5364820" cy="3347867"/>
          </a:xfrm>
        </p:spPr>
      </p:pic>
      <p:pic>
        <p:nvPicPr>
          <p:cNvPr id="2" name="Content Placeholder 6" descr="A graph of a graph with blue dots and lines&#10;&#10;AI-generated content may be incorrect.">
            <a:extLst>
              <a:ext uri="{FF2B5EF4-FFF2-40B4-BE49-F238E27FC236}">
                <a16:creationId xmlns:a16="http://schemas.microsoft.com/office/drawing/2014/main" id="{49FFCC9A-D81F-F171-F9E7-6A8A3B28C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5823"/>
            <a:ext cx="5609997" cy="335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51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9B7513-672B-419A-8B64-8BC98552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Input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A63DD5-7EA7-4FF1-9889-5ED7A7639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D0362F-A009-41D2-8758-EFD4BFF6AF9D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5207E42-E9C9-4AC2-9247-F4F31349D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328945"/>
              </p:ext>
            </p:extLst>
          </p:nvPr>
        </p:nvGraphicFramePr>
        <p:xfrm>
          <a:off x="1732787" y="1332471"/>
          <a:ext cx="8778240" cy="45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3879068872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672633663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34719174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Comment Category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General Comments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Recommendations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583749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Sediment in the System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Too much sediment built up in system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Dredging downstream of tide gate (outside scope)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Dredging will likely cause more harm than good.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Regulatory hurdles.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Town on list for York County dredge.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26879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Operation and Maintenance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Ensure a smooth and ongoing operation of SRT.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Identify responsibilities for gate operation.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Iterative process for updating SRT SOP.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Wastewater department currently responsible for operation.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457176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Continued Monitoring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Continue utilizing Town owned data loggers.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Suggest developing strategic partnerships.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Partnership opportunities with UNE and adjacent communities. </a:t>
                      </a:r>
                    </a:p>
                    <a:p>
                      <a:pPr marL="285750" indent="-28575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Expand monitoring locations within the system.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355579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1658754E-5822-4C69-BDEB-18D07C87B9EE}"/>
              </a:ext>
            </a:extLst>
          </p:cNvPr>
          <p:cNvSpPr/>
          <p:nvPr/>
        </p:nvSpPr>
        <p:spPr>
          <a:xfrm>
            <a:off x="1609251" y="864716"/>
            <a:ext cx="7877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Community Outreach Responses</a:t>
            </a:r>
            <a:endParaRPr lang="en-US" sz="2400" dirty="0">
              <a:solidFill>
                <a:schemeClr val="accent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8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E9CC07-0586-47AE-BD56-09E85F1AE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13" y="1044229"/>
            <a:ext cx="5289481" cy="5057463"/>
          </a:xfrm>
        </p:spPr>
        <p:txBody>
          <a:bodyPr>
            <a:normAutofit/>
          </a:bodyPr>
          <a:lstStyle/>
          <a:p>
            <a:r>
              <a:rPr lang="en-US" sz="1900" dirty="0"/>
              <a:t>Continued Monitoring</a:t>
            </a:r>
          </a:p>
          <a:p>
            <a:r>
              <a:rPr lang="en-US" sz="1900" dirty="0"/>
              <a:t>Implement adjustments in SRT protocol</a:t>
            </a:r>
          </a:p>
          <a:p>
            <a:r>
              <a:rPr lang="en-US" sz="1900" dirty="0"/>
              <a:t>Consider additional actuating gates.</a:t>
            </a:r>
          </a:p>
          <a:p>
            <a:r>
              <a:rPr lang="en-US" sz="1900" dirty="0"/>
              <a:t>Routine maintenance and structure cleaning.</a:t>
            </a:r>
          </a:p>
          <a:p>
            <a:r>
              <a:rPr lang="en-US" sz="1900" dirty="0"/>
              <a:t>Stormwater improvements</a:t>
            </a:r>
          </a:p>
          <a:p>
            <a:r>
              <a:rPr lang="en-US" sz="1900" dirty="0"/>
              <a:t>Future Considerations/CIP Projects:</a:t>
            </a:r>
          </a:p>
          <a:p>
            <a:pPr lvl="1"/>
            <a:r>
              <a:rPr lang="en-US" sz="1900" dirty="0"/>
              <a:t>Raise low-lying roads adjacent to marshes</a:t>
            </a:r>
          </a:p>
          <a:p>
            <a:pPr lvl="1"/>
            <a:r>
              <a:rPr lang="en-US" sz="1900" dirty="0"/>
              <a:t>Evaluate/replace existing culverts as needed.</a:t>
            </a:r>
          </a:p>
          <a:p>
            <a:pPr lvl="1"/>
            <a:r>
              <a:rPr lang="en-US" sz="1900" dirty="0"/>
              <a:t>Raise private infrastructure adjacent to marshes.</a:t>
            </a:r>
          </a:p>
          <a:p>
            <a:pPr lvl="1"/>
            <a:r>
              <a:rPr lang="en-US" sz="1900" dirty="0"/>
              <a:t>Consider ordinance changes for FFE’s</a:t>
            </a:r>
          </a:p>
          <a:p>
            <a:pPr lvl="1"/>
            <a:endParaRPr lang="en-US" sz="1900" dirty="0"/>
          </a:p>
          <a:p>
            <a:endParaRPr lang="en-US" sz="19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DF4AF-7708-42A6-BBB2-42FD10D26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9" y="190356"/>
            <a:ext cx="10515600" cy="506701"/>
          </a:xfrm>
        </p:spPr>
        <p:txBody>
          <a:bodyPr anchor="ctr">
            <a:normAutofit/>
          </a:bodyPr>
          <a:lstStyle/>
          <a:p>
            <a:r>
              <a:rPr lang="en-US" dirty="0"/>
              <a:t>Recommendations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9FF5A-4482-4DBB-B6DF-2883E959F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7303" y="6366775"/>
            <a:ext cx="2743200" cy="26114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CD0362F-A009-41D2-8758-EFD4BFF6AF9D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6" name="Picture 5" descr="A water stream next to a road&#10;&#10;AI-generated content may be incorrect.">
            <a:extLst>
              <a:ext uri="{FF2B5EF4-FFF2-40B4-BE49-F238E27FC236}">
                <a16:creationId xmlns:a16="http://schemas.microsoft.com/office/drawing/2014/main" id="{0F656C7A-99C8-F822-5A8F-B2115CAB4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r="7927" b="-1"/>
          <a:stretch>
            <a:fillRect/>
          </a:stretch>
        </p:blipFill>
        <p:spPr>
          <a:xfrm>
            <a:off x="5838594" y="1044229"/>
            <a:ext cx="5289481" cy="5057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163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839BE9-970E-4AEE-99E8-BA5FCBB0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737779-C979-43E5-82A2-413D99DAF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DCD0362F-A009-41D2-8758-EFD4BFF6AF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CCA1EE04-1131-4F3D-8813-3CACEDDC1673}"/>
              </a:ext>
            </a:extLst>
          </p:cNvPr>
          <p:cNvSpPr/>
          <p:nvPr/>
        </p:nvSpPr>
        <p:spPr>
          <a:xfrm>
            <a:off x="2325490" y="3535390"/>
            <a:ext cx="357608" cy="803225"/>
          </a:xfrm>
          <a:prstGeom prst="chevron">
            <a:avLst/>
          </a:prstGeom>
          <a:solidFill>
            <a:srgbClr val="00A3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12A"/>
              </a:solidFill>
              <a:effectLst/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AA2A592-2E90-48F4-A78F-F10E5FFBBAB5}"/>
              </a:ext>
            </a:extLst>
          </p:cNvPr>
          <p:cNvSpPr/>
          <p:nvPr/>
        </p:nvSpPr>
        <p:spPr>
          <a:xfrm>
            <a:off x="4725477" y="3535390"/>
            <a:ext cx="357608" cy="803225"/>
          </a:xfrm>
          <a:prstGeom prst="chevron">
            <a:avLst/>
          </a:prstGeom>
          <a:solidFill>
            <a:srgbClr val="00A3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12A"/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9EC6A7-03F0-4029-953A-2EDA467653C2}"/>
              </a:ext>
            </a:extLst>
          </p:cNvPr>
          <p:cNvSpPr/>
          <p:nvPr/>
        </p:nvSpPr>
        <p:spPr>
          <a:xfrm>
            <a:off x="434151" y="1824015"/>
            <a:ext cx="1733550" cy="251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ED695A-BFED-4C94-B099-254B196B2EA6}"/>
              </a:ext>
            </a:extLst>
          </p:cNvPr>
          <p:cNvSpPr/>
          <p:nvPr/>
        </p:nvSpPr>
        <p:spPr>
          <a:xfrm>
            <a:off x="464731" y="1910225"/>
            <a:ext cx="1698836" cy="229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Aft>
                <a:spcPts val="400"/>
              </a:spcAft>
            </a:pPr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Implement Revised Gate Operations</a:t>
            </a:r>
          </a:p>
          <a:p>
            <a:pPr marL="171450" indent="-171450">
              <a:lnSpc>
                <a:spcPts val="16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Iterative adjustment</a:t>
            </a:r>
          </a:p>
          <a:p>
            <a:pPr marL="171450" indent="-171450">
              <a:lnSpc>
                <a:spcPts val="16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Field observations</a:t>
            </a:r>
          </a:p>
          <a:p>
            <a:pPr marL="171450" indent="-171450">
              <a:lnSpc>
                <a:spcPts val="16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Marsh health monitoring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E964FA-1800-4647-A9F6-0DF3B7A6133D}"/>
              </a:ext>
            </a:extLst>
          </p:cNvPr>
          <p:cNvSpPr/>
          <p:nvPr/>
        </p:nvSpPr>
        <p:spPr>
          <a:xfrm>
            <a:off x="2839580" y="1824015"/>
            <a:ext cx="1733550" cy="251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79CC3F-F188-4A12-A4B8-D618E8FF0828}"/>
              </a:ext>
            </a:extLst>
          </p:cNvPr>
          <p:cNvSpPr/>
          <p:nvPr/>
        </p:nvSpPr>
        <p:spPr>
          <a:xfrm>
            <a:off x="2870159" y="1910225"/>
            <a:ext cx="1701555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Aft>
                <a:spcPts val="400"/>
              </a:spcAft>
            </a:pPr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Cont./Expand Marsh Monitoring</a:t>
            </a:r>
          </a:p>
          <a:p>
            <a:pPr marL="171450" indent="-171450">
              <a:lnSpc>
                <a:spcPts val="16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Maintain current loggers</a:t>
            </a:r>
          </a:p>
          <a:p>
            <a:pPr marL="171450" indent="-171450">
              <a:lnSpc>
                <a:spcPts val="16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Deploy additional loggers</a:t>
            </a:r>
          </a:p>
          <a:p>
            <a:pPr marL="171450" indent="-171450">
              <a:lnSpc>
                <a:spcPts val="16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Consider developing partnerships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B504B3-9130-42AB-BADB-84208E5CC238}"/>
              </a:ext>
            </a:extLst>
          </p:cNvPr>
          <p:cNvSpPr/>
          <p:nvPr/>
        </p:nvSpPr>
        <p:spPr>
          <a:xfrm>
            <a:off x="5235432" y="1824015"/>
            <a:ext cx="1733551" cy="251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82A189-F133-4FA3-A022-40A798D789F7}"/>
              </a:ext>
            </a:extLst>
          </p:cNvPr>
          <p:cNvSpPr/>
          <p:nvPr/>
        </p:nvSpPr>
        <p:spPr>
          <a:xfrm>
            <a:off x="5266012" y="1910225"/>
            <a:ext cx="1701555" cy="2387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Aft>
                <a:spcPts val="400"/>
              </a:spcAft>
            </a:pPr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Develop Structure Maintenance Schedule</a:t>
            </a:r>
          </a:p>
          <a:p>
            <a:pPr marL="171450" indent="-171450">
              <a:lnSpc>
                <a:spcPts val="16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Develop a structure maintenance plan.</a:t>
            </a:r>
          </a:p>
          <a:p>
            <a:pPr marL="171450" indent="-171450">
              <a:lnSpc>
                <a:spcPts val="16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Coordinate with DPW</a:t>
            </a: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CCE608DE-D9A1-4F93-85A5-818BEBBF915C}"/>
              </a:ext>
            </a:extLst>
          </p:cNvPr>
          <p:cNvSpPr/>
          <p:nvPr/>
        </p:nvSpPr>
        <p:spPr>
          <a:xfrm>
            <a:off x="7121330" y="3535390"/>
            <a:ext cx="357608" cy="803225"/>
          </a:xfrm>
          <a:prstGeom prst="chevron">
            <a:avLst/>
          </a:prstGeom>
          <a:solidFill>
            <a:srgbClr val="00A3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12A"/>
              </a:solidFill>
              <a:effectLst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12D392-2AF8-4D3D-AC4C-9A7368A79F48}"/>
              </a:ext>
            </a:extLst>
          </p:cNvPr>
          <p:cNvSpPr/>
          <p:nvPr/>
        </p:nvSpPr>
        <p:spPr>
          <a:xfrm>
            <a:off x="7631285" y="1824015"/>
            <a:ext cx="1733551" cy="251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91C264-F831-4E2B-BA5D-7BDF3162BF16}"/>
              </a:ext>
            </a:extLst>
          </p:cNvPr>
          <p:cNvSpPr/>
          <p:nvPr/>
        </p:nvSpPr>
        <p:spPr>
          <a:xfrm>
            <a:off x="7661865" y="1910225"/>
            <a:ext cx="1702971" cy="2387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Aft>
                <a:spcPts val="400"/>
              </a:spcAft>
            </a:pPr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Assess Funding Opportunities</a:t>
            </a:r>
          </a:p>
          <a:p>
            <a:pPr marL="171450" indent="-171450">
              <a:lnSpc>
                <a:spcPts val="16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Review state and federal funding programs.</a:t>
            </a:r>
          </a:p>
          <a:p>
            <a:pPr marL="171450" indent="-171450">
              <a:lnSpc>
                <a:spcPts val="16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Programs may fund additional studies and upgrades</a:t>
            </a:r>
          </a:p>
        </p:txBody>
      </p:sp>
      <p:sp>
        <p:nvSpPr>
          <p:cNvPr id="30" name="Arrow: Chevron 29">
            <a:extLst>
              <a:ext uri="{FF2B5EF4-FFF2-40B4-BE49-F238E27FC236}">
                <a16:creationId xmlns:a16="http://schemas.microsoft.com/office/drawing/2014/main" id="{8970EB9D-52CB-4CA3-A79D-04B747329F11}"/>
              </a:ext>
            </a:extLst>
          </p:cNvPr>
          <p:cNvSpPr/>
          <p:nvPr/>
        </p:nvSpPr>
        <p:spPr>
          <a:xfrm>
            <a:off x="9521354" y="3535390"/>
            <a:ext cx="357608" cy="803225"/>
          </a:xfrm>
          <a:prstGeom prst="chevron">
            <a:avLst/>
          </a:prstGeom>
          <a:solidFill>
            <a:srgbClr val="00A3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12A"/>
              </a:solidFill>
              <a:effectLst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360118-498A-45C5-9014-D21006789785}"/>
              </a:ext>
            </a:extLst>
          </p:cNvPr>
          <p:cNvSpPr/>
          <p:nvPr/>
        </p:nvSpPr>
        <p:spPr>
          <a:xfrm>
            <a:off x="10028554" y="1824015"/>
            <a:ext cx="1733551" cy="251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5CA2117-4886-40D1-A787-3285D7C788E4}"/>
              </a:ext>
            </a:extLst>
          </p:cNvPr>
          <p:cNvSpPr/>
          <p:nvPr/>
        </p:nvSpPr>
        <p:spPr>
          <a:xfrm>
            <a:off x="10059134" y="1910225"/>
            <a:ext cx="173355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Aft>
                <a:spcPts val="400"/>
              </a:spcAft>
            </a:pPr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Community and Stakeholder Engagement</a:t>
            </a:r>
          </a:p>
          <a:p>
            <a:pPr marL="171450" indent="-171450">
              <a:lnSpc>
                <a:spcPts val="16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Maintain communication with residents.</a:t>
            </a:r>
          </a:p>
          <a:p>
            <a:pPr marL="171450" indent="-171450">
              <a:lnSpc>
                <a:spcPts val="16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Provide updates on monitoring results &amp; CIP’s</a:t>
            </a:r>
          </a:p>
          <a:p>
            <a:pPr>
              <a:lnSpc>
                <a:spcPts val="1600"/>
              </a:lnSpc>
              <a:spcBef>
                <a:spcPts val="600"/>
              </a:spcBef>
              <a:spcAft>
                <a:spcPts val="300"/>
              </a:spcAft>
            </a:pPr>
            <a:endParaRPr lang="en-US" sz="1400" b="1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0AC3833-D67A-45E5-84D2-2842554A47B7}"/>
              </a:ext>
            </a:extLst>
          </p:cNvPr>
          <p:cNvSpPr/>
          <p:nvPr/>
        </p:nvSpPr>
        <p:spPr>
          <a:xfrm rot="5400000">
            <a:off x="5869527" y="-886748"/>
            <a:ext cx="457200" cy="11327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1A6C36-1D43-475E-A074-C7E6EF25BC9F}"/>
              </a:ext>
            </a:extLst>
          </p:cNvPr>
          <p:cNvSpPr/>
          <p:nvPr/>
        </p:nvSpPr>
        <p:spPr>
          <a:xfrm>
            <a:off x="464731" y="4599745"/>
            <a:ext cx="8266426" cy="354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No “one size fits all” approach. Very complex system. </a:t>
            </a:r>
          </a:p>
        </p:txBody>
      </p:sp>
    </p:spTree>
    <p:extLst>
      <p:ext uri="{BB962C8B-B14F-4D97-AF65-F5344CB8AC3E}">
        <p14:creationId xmlns:p14="http://schemas.microsoft.com/office/powerpoint/2010/main" val="364710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/>
      <p:bldP spid="25" grpId="0"/>
      <p:bldP spid="29" grpId="0"/>
      <p:bldP spid="32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Final WP Color Palette">
      <a:dk1>
        <a:sysClr val="windowText" lastClr="000000"/>
      </a:dk1>
      <a:lt1>
        <a:srgbClr val="FFFFFF"/>
      </a:lt1>
      <a:dk2>
        <a:srgbClr val="004976"/>
      </a:dk2>
      <a:lt2>
        <a:srgbClr val="98C7E2"/>
      </a:lt2>
      <a:accent1>
        <a:srgbClr val="00A3E0"/>
      </a:accent1>
      <a:accent2>
        <a:srgbClr val="C6EFFF"/>
      </a:accent2>
      <a:accent3>
        <a:srgbClr val="046A38"/>
      </a:accent3>
      <a:accent4>
        <a:srgbClr val="78D64B"/>
      </a:accent4>
      <a:accent5>
        <a:srgbClr val="FAA12A"/>
      </a:accent5>
      <a:accent6>
        <a:srgbClr val="303C42"/>
      </a:accent6>
      <a:hlink>
        <a:srgbClr val="00A3E0"/>
      </a:hlink>
      <a:folHlink>
        <a:srgbClr val="00A3E0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Slides" id="{A56E12E8-A3E6-4151-AC0C-FBD379F0D7B0}" vid="{78521085-2D04-40D0-9D96-8E382DF943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11fca37a-986c-431f-ba2f-4cb4d2ec1f6a">
      <Terms xmlns="http://schemas.microsoft.com/office/infopath/2007/PartnerControls"/>
    </lcf76f155ced4ddcb4097134ff3c332f>
    <_ip_UnifiedCompliancePolicyProperties xmlns="http://schemas.microsoft.com/sharepoint/v3" xsi:nil="true"/>
    <TaxCatchAll xmlns="8f72d9d8-af2b-4024-920c-b9f48541f0e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B422E7520ABF4C83A4DC506545EFE9" ma:contentTypeVersion="22" ma:contentTypeDescription="Create a new document." ma:contentTypeScope="" ma:versionID="940edc2da0cdb73fe4bf2d10e094045b">
  <xsd:schema xmlns:xsd="http://www.w3.org/2001/XMLSchema" xmlns:xs="http://www.w3.org/2001/XMLSchema" xmlns:p="http://schemas.microsoft.com/office/2006/metadata/properties" xmlns:ns1="http://schemas.microsoft.com/sharepoint/v3" xmlns:ns2="11fca37a-986c-431f-ba2f-4cb4d2ec1f6a" xmlns:ns3="8f72d9d8-af2b-4024-920c-b9f48541f0e3" targetNamespace="http://schemas.microsoft.com/office/2006/metadata/properties" ma:root="true" ma:fieldsID="345c03eb344dc40f074a24d9541ae72d" ns1:_="" ns2:_="" ns3:_="">
    <xsd:import namespace="http://schemas.microsoft.com/sharepoint/v3"/>
    <xsd:import namespace="11fca37a-986c-431f-ba2f-4cb4d2ec1f6a"/>
    <xsd:import namespace="8f72d9d8-af2b-4024-920c-b9f48541f0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fca37a-986c-431f-ba2f-4cb4d2ec1f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e1b529b7-1a0b-4b05-8bdc-cbaaa0187f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2d9d8-af2b-4024-920c-b9f48541f0e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605da202-8f0d-453d-8b96-54c95e202c14}" ma:internalName="TaxCatchAll" ma:showField="CatchAllData" ma:web="8f72d9d8-af2b-4024-920c-b9f48541f0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A9742E-B082-45E2-B115-29AE7C2A67D1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8388387e-a2cc-4d88-b556-358004f45dd3"/>
    <ds:schemaRef ds:uri="http://schemas.microsoft.com/office/2006/metadata/properties"/>
    <ds:schemaRef ds:uri="http://schemas.microsoft.com/office/2006/documentManagement/types"/>
    <ds:schemaRef ds:uri="dcea62ba-520f-445f-99e8-41aeb4df09bc"/>
    <ds:schemaRef ds:uri="http://purl.org/dc/dcmitype/"/>
    <ds:schemaRef ds:uri="http://schemas.microsoft.com/office/infopath/2007/PartnerControls"/>
    <ds:schemaRef ds:uri="31908438-00bd-4b04-9693-b49684202a14"/>
    <ds:schemaRef ds:uri="http://schemas.microsoft.com/sharepoint/v3"/>
    <ds:schemaRef ds:uri="11fca37a-986c-431f-ba2f-4cb4d2ec1f6a"/>
    <ds:schemaRef ds:uri="8f72d9d8-af2b-4024-920c-b9f48541f0e3"/>
  </ds:schemaRefs>
</ds:datastoreItem>
</file>

<file path=customXml/itemProps2.xml><?xml version="1.0" encoding="utf-8"?>
<ds:datastoreItem xmlns:ds="http://schemas.openxmlformats.org/officeDocument/2006/customXml" ds:itemID="{8E0B5FBA-FEF5-4389-87D1-73427CF3E5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4EC75F-E4BC-4C58-B388-DA43877068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1fca37a-986c-431f-ba2f-4cb4d2ec1f6a"/>
    <ds:schemaRef ds:uri="8f72d9d8-af2b-4024-920c-b9f48541f0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PresentationSlides</Template>
  <TotalTime>268</TotalTime>
  <Words>457</Words>
  <Application>Microsoft Office PowerPoint</Application>
  <PresentationFormat>Widescreen</PresentationFormat>
  <Paragraphs>98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West Grand Marsh Resiliency Study</vt:lpstr>
      <vt:lpstr>Presentation Overview</vt:lpstr>
      <vt:lpstr>Study Overview</vt:lpstr>
      <vt:lpstr>Data Analysis - Salinity Monitoring</vt:lpstr>
      <vt:lpstr>Data Analysis – Peak Water Elevations</vt:lpstr>
      <vt:lpstr>Data Analysis – Peak Water Elevations &amp; Lag Time</vt:lpstr>
      <vt:lpstr>Public Input</vt:lpstr>
      <vt:lpstr>Recommendations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Jaime Wallace</dc:creator>
  <cp:lastModifiedBy>Jaime Wallace</cp:lastModifiedBy>
  <cp:revision>10</cp:revision>
  <dcterms:created xsi:type="dcterms:W3CDTF">2025-12-09T19:03:03Z</dcterms:created>
  <dcterms:modified xsi:type="dcterms:W3CDTF">2025-12-17T17:43:44Z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0x01010036B422E7520ABF4C83A4DC506545EFE9</vt:lpwstr>
  </property>
  <property fmtid="{D5CDD505-2E9C-101B-9397-08002B2CF9AE}" pid="3" name="_dlc_DocIdItemGuid">
    <vt:lpwstr>07de453d-b82b-4484-a9ea-75adccf5d0c5</vt:lpwstr>
  </property>
</Properties>
</file>